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73" r:id="rId4"/>
    <p:sldMasterId id="2147483886" r:id="rId5"/>
    <p:sldMasterId id="2147483905" r:id="rId6"/>
  </p:sldMasterIdLst>
  <p:notesMasterIdLst>
    <p:notesMasterId r:id="rId34"/>
  </p:notesMasterIdLst>
  <p:handoutMasterIdLst>
    <p:handoutMasterId r:id="rId35"/>
  </p:handoutMasterIdLst>
  <p:sldIdLst>
    <p:sldId id="368" r:id="rId7"/>
    <p:sldId id="886" r:id="rId8"/>
    <p:sldId id="887" r:id="rId9"/>
    <p:sldId id="890" r:id="rId10"/>
    <p:sldId id="889" r:id="rId11"/>
    <p:sldId id="892" r:id="rId12"/>
    <p:sldId id="891" r:id="rId13"/>
    <p:sldId id="917" r:id="rId14"/>
    <p:sldId id="918" r:id="rId15"/>
    <p:sldId id="893" r:id="rId16"/>
    <p:sldId id="899" r:id="rId17"/>
    <p:sldId id="895" r:id="rId18"/>
    <p:sldId id="897" r:id="rId19"/>
    <p:sldId id="898" r:id="rId20"/>
    <p:sldId id="896" r:id="rId21"/>
    <p:sldId id="900" r:id="rId22"/>
    <p:sldId id="901" r:id="rId23"/>
    <p:sldId id="902" r:id="rId24"/>
    <p:sldId id="903" r:id="rId25"/>
    <p:sldId id="904" r:id="rId26"/>
    <p:sldId id="905" r:id="rId27"/>
    <p:sldId id="909" r:id="rId28"/>
    <p:sldId id="908" r:id="rId29"/>
    <p:sldId id="910" r:id="rId30"/>
    <p:sldId id="911" r:id="rId31"/>
    <p:sldId id="915" r:id="rId32"/>
    <p:sldId id="916" r:id="rId33"/>
  </p:sldIdLst>
  <p:sldSz cx="9144000" cy="5143500" type="screen16x9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157EC9-5B4A-584D-AAC4-72769B8DDFC0}">
          <p14:sldIdLst>
            <p14:sldId id="368"/>
            <p14:sldId id="886"/>
            <p14:sldId id="887"/>
            <p14:sldId id="890"/>
            <p14:sldId id="889"/>
            <p14:sldId id="892"/>
            <p14:sldId id="891"/>
            <p14:sldId id="917"/>
            <p14:sldId id="918"/>
            <p14:sldId id="893"/>
            <p14:sldId id="899"/>
            <p14:sldId id="895"/>
            <p14:sldId id="897"/>
            <p14:sldId id="898"/>
            <p14:sldId id="896"/>
            <p14:sldId id="900"/>
            <p14:sldId id="901"/>
            <p14:sldId id="902"/>
            <p14:sldId id="903"/>
            <p14:sldId id="904"/>
            <p14:sldId id="905"/>
            <p14:sldId id="909"/>
            <p14:sldId id="908"/>
            <p14:sldId id="910"/>
            <p14:sldId id="911"/>
            <p14:sldId id="915"/>
            <p14:sldId id="916"/>
          </p14:sldIdLst>
        </p14:section>
        <p14:section name="Backup" id="{DEBBD39D-1CE4-B04E-B505-EBC9CF55558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44444"/>
    <a:srgbClr val="C4C4C4"/>
    <a:srgbClr val="ADADAD"/>
    <a:srgbClr val="0085C3"/>
    <a:srgbClr val="D9D9D9"/>
    <a:srgbClr val="F2F2F2"/>
    <a:srgbClr val="AD2C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40" autoAdjust="0"/>
    <p:restoredTop sz="93301" autoAdjust="0"/>
  </p:normalViewPr>
  <p:slideViewPr>
    <p:cSldViewPr snapToGrid="0">
      <p:cViewPr varScale="1">
        <p:scale>
          <a:sx n="158" d="100"/>
          <a:sy n="158" d="100"/>
        </p:scale>
        <p:origin x="200" y="5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00" d="100"/>
          <a:sy n="100" d="100"/>
        </p:scale>
        <p:origin x="4112" y="18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9" Type="http://schemas.openxmlformats.org/officeDocument/2006/relationships/slide" Target="slides/slide3.xml"/><Relationship Id="rId6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3" Type="http://schemas.openxmlformats.org/officeDocument/2006/relationships/slide" Target="slides/slide27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esProps" Target="presProps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844" y="9120157"/>
            <a:ext cx="3169699" cy="479403"/>
          </a:xfrm>
          <a:prstGeom prst="rect">
            <a:avLst/>
          </a:prstGeom>
        </p:spPr>
        <p:txBody>
          <a:bodyPr vert="horz" lIns="94973" tIns="47487" rIns="94973" bIns="47487" rtlCol="0" anchor="b"/>
          <a:lstStyle>
            <a:lvl1pPr algn="r">
              <a:defRPr sz="1200"/>
            </a:lvl1pPr>
          </a:lstStyle>
          <a:p>
            <a:fld id="{CA856340-4B7D-4D1C-848D-79C05F807FB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l" descr="                        Dell - Internal Use - Confidential"/>
          <p:cNvSpPr txBox="1"/>
          <p:nvPr/>
        </p:nvSpPr>
        <p:spPr>
          <a:xfrm>
            <a:off x="0" y="9401557"/>
            <a:ext cx="7315200" cy="237493"/>
          </a:xfrm>
          <a:prstGeom prst="rect">
            <a:avLst/>
          </a:prstGeom>
          <a:noFill/>
        </p:spPr>
        <p:txBody>
          <a:bodyPr vert="horz" lIns="94984" tIns="47491" rIns="94984" bIns="47491" rtlCol="0">
            <a:spAutoFit/>
          </a:bodyPr>
          <a:lstStyle/>
          <a:p>
            <a:r>
              <a:rPr lang="en-US" sz="900" b="1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814446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973" tIns="47487" rIns="94973" bIns="4748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0476" y="4560899"/>
            <a:ext cx="6427524" cy="4569730"/>
          </a:xfrm>
          <a:prstGeom prst="rect">
            <a:avLst/>
          </a:prstGeom>
        </p:spPr>
        <p:txBody>
          <a:bodyPr vert="horz" lIns="94973" tIns="47487" rIns="94973" bIns="4748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21951" y="9271937"/>
            <a:ext cx="391592" cy="327624"/>
          </a:xfrm>
          <a:prstGeom prst="rect">
            <a:avLst/>
          </a:prstGeom>
        </p:spPr>
        <p:txBody>
          <a:bodyPr vert="horz" lIns="94973" tIns="47487" rIns="94973" bIns="47487" rtlCol="0" anchor="b"/>
          <a:lstStyle>
            <a:lvl1pPr algn="r">
              <a:defRPr sz="1200"/>
            </a:lvl1pPr>
          </a:lstStyle>
          <a:p>
            <a:fld id="{3EF634F2-089B-4FE3-AB7F-C714A7297EE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l" descr="                        Dell - Internal Use - Confidential"/>
          <p:cNvSpPr txBox="1"/>
          <p:nvPr/>
        </p:nvSpPr>
        <p:spPr>
          <a:xfrm>
            <a:off x="0" y="9401557"/>
            <a:ext cx="7315200" cy="237493"/>
          </a:xfrm>
          <a:prstGeom prst="rect">
            <a:avLst/>
          </a:prstGeom>
          <a:noFill/>
        </p:spPr>
        <p:txBody>
          <a:bodyPr vert="horz" lIns="94984" tIns="47491" rIns="94984" bIns="47491" rtlCol="0">
            <a:spAutoFit/>
          </a:bodyPr>
          <a:lstStyle/>
          <a:p>
            <a:pPr algn="l"/>
            <a:r>
              <a:rPr lang="en-US" sz="90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900" b="1" i="0" u="none" baseline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319635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859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376835"/>
            <a:ext cx="5962650" cy="387798"/>
          </a:xfrm>
        </p:spPr>
        <p:txBody>
          <a:bodyPr anchor="b" anchorCtr="0"/>
          <a:lstStyle>
            <a:lvl1pPr algn="l">
              <a:lnSpc>
                <a:spcPct val="90000"/>
              </a:lnSpc>
              <a:defRPr sz="2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38711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subtitle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65540" y="1947733"/>
            <a:ext cx="1399035" cy="1399035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Same Side Corner Rectangle 1"/>
          <p:cNvSpPr/>
          <p:nvPr userDrawn="1"/>
        </p:nvSpPr>
        <p:spPr>
          <a:xfrm rot="5400000">
            <a:off x="-1314926" y="2247105"/>
            <a:ext cx="3544570" cy="929957"/>
          </a:xfrm>
          <a:prstGeom prst="round2SameRect">
            <a:avLst>
              <a:gd name="adj1" fmla="val 13993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rgbClr val="FFFFFF"/>
              </a:solidFill>
              <a:latin typeface="Museo Sans For Dell"/>
            </a:endParaRPr>
          </a:p>
        </p:txBody>
      </p:sp>
      <p:sp>
        <p:nvSpPr>
          <p:cNvPr id="11" name="Round Same Side Corner Rectangle 10"/>
          <p:cNvSpPr/>
          <p:nvPr userDrawn="1"/>
        </p:nvSpPr>
        <p:spPr>
          <a:xfrm rot="16200000">
            <a:off x="3447415" y="-1212215"/>
            <a:ext cx="3544570" cy="7848600"/>
          </a:xfrm>
          <a:prstGeom prst="round2SameRect">
            <a:avLst>
              <a:gd name="adj1" fmla="val 4108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rgbClr val="FFFFFF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829754" y="1797685"/>
            <a:ext cx="5508625" cy="1218795"/>
          </a:xfrm>
        </p:spPr>
        <p:txBody>
          <a:bodyPr/>
          <a:lstStyle>
            <a:lvl1pPr marL="0" indent="0">
              <a:buNone/>
              <a:defRPr sz="440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829754" y="3039745"/>
            <a:ext cx="5508625" cy="276999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829754" y="415378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900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© Donald</a:t>
            </a:r>
            <a:r>
              <a:rPr lang="en-US" sz="900" baseline="0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F. Ferguson, 2017. All rights reserved.</a:t>
            </a:r>
            <a:endParaRPr lang="en-US" sz="900" dirty="0" smtClean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84439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2960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2960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94000"/>
            <a:ext cx="8286750" cy="24929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17670" cy="673153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r>
              <a:rPr lang="en-US" dirty="0" smtClean="0"/>
              <a:t>Click to edit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327785"/>
            <a:ext cx="8229600" cy="9741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925434"/>
            <a:ext cx="8286750" cy="24929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&amp; Background Image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 </a:t>
            </a:r>
            <a:endParaRPr lang="en-US" dirty="0"/>
          </a:p>
        </p:txBody>
      </p:sp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3545980"/>
          </a:xfr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&amp; Background Image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Slide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/>
          <p:nvPr userDrawn="1"/>
        </p:nvGrpSpPr>
        <p:grpSpPr>
          <a:xfrm>
            <a:off x="381002" y="1335882"/>
            <a:ext cx="8311513" cy="2471738"/>
            <a:chOff x="280033" y="1781175"/>
            <a:chExt cx="8412480" cy="329565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80033" y="1781175"/>
              <a:ext cx="841248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80033" y="5076825"/>
              <a:ext cx="841248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251672"/>
            <a:ext cx="5962650" cy="512961"/>
          </a:xfrm>
        </p:spPr>
        <p:txBody>
          <a:bodyPr anchor="b" anchorCtr="0">
            <a:spAutoFit/>
          </a:bodyPr>
          <a:lstStyle>
            <a:lvl1pPr algn="l">
              <a:lnSpc>
                <a:spcPts val="4000"/>
              </a:lnSpc>
              <a:defRPr sz="2800" b="0" i="0" smtClean="0">
                <a:solidFill>
                  <a:schemeClr val="tx2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47677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tx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text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76065" y="1954213"/>
            <a:ext cx="1384604" cy="1384604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57200" y="1738710"/>
            <a:ext cx="5962650" cy="1025922"/>
          </a:xfrm>
        </p:spPr>
        <p:txBody>
          <a:bodyPr anchor="b" anchorCtr="0">
            <a:spAutoFit/>
          </a:bodyPr>
          <a:lstStyle>
            <a:lvl1pPr algn="l">
              <a:lnSpc>
                <a:spcPts val="4000"/>
              </a:lnSpc>
              <a:defRPr sz="3600" b="0" i="0" smtClean="0">
                <a:solidFill>
                  <a:schemeClr val="bg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01" y="3124043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7200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11" name="Picture 10" descr="dell_blue_lrg_logo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 bwMode="black">
          <a:xfrm>
            <a:off x="7265290" y="1988821"/>
            <a:ext cx="1487427" cy="111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522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96172"/>
            <a:ext cx="8248650" cy="332399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0120"/>
            <a:ext cx="8229600" cy="1261884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5" name="Straight Connector 4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2092954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38150" y="600076"/>
            <a:ext cx="8248650" cy="332399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0120"/>
            <a:ext cx="8229600" cy="1261884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365189364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Line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38150" y="891541"/>
            <a:ext cx="8248650" cy="332399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96172"/>
            <a:ext cx="8248650" cy="6647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82446"/>
            <a:ext cx="8229600" cy="1261884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31832423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49511" y="960121"/>
            <a:ext cx="3950370" cy="824841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20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spcAft>
                <a:spcPts val="0"/>
              </a:spcAft>
              <a:defRPr sz="18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6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732469" y="960120"/>
            <a:ext cx="3941478" cy="824841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20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spcAft>
                <a:spcPts val="0"/>
              </a:spcAft>
              <a:defRPr sz="18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6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cxnSp>
        <p:nvCxnSpPr>
          <p:cNvPr id="8" name="Straight Connector 7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5733462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0153057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without_Bottom 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2517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80150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3" name="Straight Connector 2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409445500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_Bottom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19252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9643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01408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545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121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29745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894475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664797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</a:t>
            </a:r>
            <a:br>
              <a:rPr lang="en-US" dirty="0" smtClean="0"/>
            </a:br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76350"/>
            <a:ext cx="8267140" cy="946413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772025" y="969264"/>
            <a:ext cx="3922278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57200" y="969264"/>
            <a:ext cx="3938136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buNone/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11" name="Straight Connector 10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443198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theme" Target="../theme/theme2.xml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<Relationship Id="rId15" Type="http://schemas.openxmlformats.org/officeDocument/2006/relationships/theme" Target="../theme/theme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30712" y="4807343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Museo Sans For Dell" pitchFamily="2" charset="0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kern="1200" dirty="0" err="1" smtClean="0">
              <a:solidFill>
                <a:schemeClr val="bg2">
                  <a:lumMod val="50000"/>
                  <a:lumOff val="50000"/>
                </a:schemeClr>
              </a:solidFill>
              <a:latin typeface="Museo Sans For Dell" pitchFamily="2" charset="0"/>
              <a:ea typeface="+mn-ea"/>
              <a:cs typeface="+mn-cs"/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196172"/>
            <a:ext cx="8279943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168"/>
            <a:ext cx="8267136" cy="3702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TextBox 3"/>
          <p:cNvSpPr txBox="1"/>
          <p:nvPr/>
        </p:nvSpPr>
        <p:spPr bwMode="black">
          <a:xfrm>
            <a:off x="5981136" y="4807343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baseline="0" dirty="0" smtClean="0">
                <a:solidFill>
                  <a:schemeClr val="bg2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 © Donald F. Ferguson, 2017. All rights reserved.</a:t>
            </a:r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 hidden="1"/>
          <p:cNvSpPr txBox="1"/>
          <p:nvPr/>
        </p:nvSpPr>
        <p:spPr>
          <a:xfrm>
            <a:off x="1724025" y="4844717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5084195E-6DF7-4B3B-A2AB-E67BEB13BF64}" type="datetime1">
              <a:rPr lang="en-US" sz="8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11/20/17</a:t>
            </a:fld>
            <a:endParaRPr lang="en-US" sz="8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black">
          <a:xfrm>
            <a:off x="1559085" y="4757915"/>
            <a:ext cx="4601083" cy="332399"/>
          </a:xfrm>
          <a:prstGeom prst="rect">
            <a:avLst/>
          </a:prstGeom>
          <a:noFill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900" i="1" dirty="0" smtClean="0"/>
              <a:t>COMS E6998 – </a:t>
            </a:r>
            <a:r>
              <a:rPr lang="en-US" sz="10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Microservices and Cloud Applications</a:t>
            </a:r>
            <a:br>
              <a:rPr lang="en-US" sz="10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800" i="1" dirty="0" smtClean="0"/>
              <a:t> </a:t>
            </a:r>
            <a:r>
              <a:rPr lang="en-US" sz="800" i="1" dirty="0" smtClean="0"/>
              <a:t>Lecture 9: CAP Theorem, </a:t>
            </a:r>
            <a:r>
              <a:rPr lang="en-US" sz="800" i="1" dirty="0" err="1" smtClean="0"/>
              <a:t>Redis</a:t>
            </a:r>
            <a:r>
              <a:rPr lang="en-US" sz="800" i="1" dirty="0" smtClean="0"/>
              <a:t>, XYZ-Scaling, 12 Factor Apps, Step Functions (I), </a:t>
            </a:r>
            <a:r>
              <a:rPr lang="en-US" sz="800" i="1" dirty="0" err="1" smtClean="0"/>
              <a:t>DynamoDB</a:t>
            </a:r>
            <a:r>
              <a:rPr lang="en-US" sz="800" i="1" dirty="0" smtClean="0"/>
              <a:t> (I)</a:t>
            </a:r>
            <a:endParaRPr lang="en-US" sz="800" i="1" strike="sngStrike" dirty="0" smtClean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97" r:id="rId3"/>
    <p:sldLayoutId id="2147483898" r:id="rId4"/>
    <p:sldLayoutId id="2147483876" r:id="rId5"/>
    <p:sldLayoutId id="2147483877" r:id="rId6"/>
    <p:sldLayoutId id="2147483903" r:id="rId7"/>
    <p:sldLayoutId id="2147483879" r:id="rId8"/>
    <p:sldLayoutId id="2147483896" r:id="rId9"/>
    <p:sldLayoutId id="2147483880" r:id="rId10"/>
    <p:sldLayoutId id="2147483881" r:id="rId11"/>
    <p:sldLayoutId id="2147483882" r:id="rId12"/>
    <p:sldLayoutId id="2147483884" r:id="rId13"/>
    <p:sldLayoutId id="2147483885" r:id="rId14"/>
    <p:sldLayoutId id="2147483921" r:id="rId15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i="0" cap="none" baseline="0">
          <a:solidFill>
            <a:schemeClr val="accent1"/>
          </a:solidFill>
          <a:latin typeface="Century Schoolbook" charset="0"/>
          <a:ea typeface="Century Schoolbook" charset="0"/>
          <a:cs typeface="Century Schoolbook" charset="0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Arial" pitchFamily="34" charset="0"/>
        <a:buChar char="•"/>
        <a:defRPr sz="18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1pPr>
      <a:lvl2pPr marL="574675" indent="-223838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4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3pPr>
      <a:lvl4pPr marL="1200150" indent="-17621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For Dell 300" pitchFamily="50" charset="0"/>
        <a:buChar char="–"/>
        <a:defRPr sz="12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323824" y="4697836"/>
            <a:ext cx="377504" cy="377504"/>
          </a:xfrm>
          <a:prstGeom prst="rect">
            <a:avLst/>
          </a:prstGeom>
        </p:spPr>
      </p:pic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201168"/>
            <a:ext cx="8239125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title 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264"/>
            <a:ext cx="8239125" cy="97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marL="1246188" marR="0" lvl="3" indent="-220663" algn="l" defTabSz="914400" rtl="0" eaLnBrk="1" fontAlgn="base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Tx/>
              <a:buFont typeface="Museo Sans For Dell" pitchFamily="2" charset="0"/>
              <a:buChar char="–"/>
              <a:tabLst/>
              <a:defRPr/>
            </a:pPr>
            <a:r>
              <a:rPr lang="en-US" dirty="0" smtClean="0"/>
              <a:t>Fourth level</a:t>
            </a:r>
          </a:p>
        </p:txBody>
      </p:sp>
      <p:sp>
        <p:nvSpPr>
          <p:cNvPr id="17" name="TextBox 16" hidden="1"/>
          <p:cNvSpPr txBox="1"/>
          <p:nvPr/>
        </p:nvSpPr>
        <p:spPr>
          <a:xfrm>
            <a:off x="1724025" y="4830428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734172E7-D5BA-4D01-91D8-E4A8A3A75AB4}" type="datetime1">
              <a:rPr lang="en-US" sz="800" smtClean="0">
                <a:solidFill>
                  <a:schemeClr val="tx2"/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11/17/17</a:t>
            </a:fld>
            <a:endParaRPr lang="en-US" sz="8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0712" y="4826970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kern="1200" smtClean="0">
                <a:solidFill>
                  <a:schemeClr val="tx2"/>
                </a:solidFill>
                <a:latin typeface="Museo Sans For Dell" pitchFamily="2" charset="0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kern="1200" dirty="0" err="1" smtClean="0">
              <a:solidFill>
                <a:schemeClr val="tx2"/>
              </a:solidFill>
              <a:latin typeface="Museo Sans For Dell" pitchFamily="2" charset="0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 bwMode="black">
          <a:xfrm>
            <a:off x="5459388" y="4810807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dirty="0" smtClean="0">
                <a:solidFill>
                  <a:schemeClr val="tx2"/>
                </a:solidFill>
                <a:latin typeface="Museo Sans For Dell" pitchFamily="2" charset="0"/>
              </a:rPr>
              <a:t>Services</a:t>
            </a:r>
            <a:endParaRPr lang="en-US" sz="900" dirty="0">
              <a:solidFill>
                <a:schemeClr val="tx2"/>
              </a:solidFill>
              <a:latin typeface="Museo Sans For Dell" pitchFamily="2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42950" y="4824081"/>
            <a:ext cx="933450" cy="12465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sz="9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Room for text</a:t>
            </a:r>
          </a:p>
        </p:txBody>
      </p:sp>
      <p:sp>
        <p:nvSpPr>
          <p:cNvPr id="2" name="fl" descr="                        Dell - Internal Use - Confidential"/>
          <p:cNvSpPr txBox="1"/>
          <p:nvPr userDrawn="1"/>
        </p:nvSpPr>
        <p:spPr>
          <a:xfrm>
            <a:off x="0" y="4963414"/>
            <a:ext cx="9144000" cy="0"/>
          </a:xfrm>
          <a:prstGeom prst="rect">
            <a:avLst/>
          </a:prstGeom>
          <a:noFill/>
        </p:spPr>
        <p:txBody>
          <a:bodyPr vert="horz" wrap="none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85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850" b="1" i="0" u="none" baseline="0" dirty="0" err="1" smtClean="0">
              <a:solidFill>
                <a:srgbClr val="7F7F7F"/>
              </a:solidFill>
              <a:latin typeface="museo sans for dell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88" r:id="rId1"/>
    <p:sldLayoutId id="2147483901" r:id="rId2"/>
    <p:sldLayoutId id="2147483902" r:id="rId3"/>
    <p:sldLayoutId id="2147483889" r:id="rId4"/>
    <p:sldLayoutId id="2147483895" r:id="rId5"/>
    <p:sldLayoutId id="2147483893" r:id="rId6"/>
    <p:sldLayoutId id="2147483890" r:id="rId7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cap="none" baseline="0">
          <a:solidFill>
            <a:schemeClr val="tx2"/>
          </a:solidFill>
          <a:latin typeface="Museo For Dell" pitchFamily="2" charset="0"/>
          <a:ea typeface="Museo For Dell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200"/>
        </a:spcBef>
        <a:spcAft>
          <a:spcPts val="0"/>
        </a:spcAft>
        <a:buClr>
          <a:schemeClr val="tx2"/>
        </a:buClr>
        <a:buFont typeface="Arial" pitchFamily="34" charset="0"/>
        <a:buChar char="•"/>
        <a:defRPr sz="1800" baseline="0">
          <a:solidFill>
            <a:schemeClr val="tx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23838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tx2"/>
        </a:buClr>
        <a:buSzPct val="100000"/>
        <a:buFont typeface="Museo Sans For Dell" pitchFamily="2" charset="0"/>
        <a:buChar char="–"/>
        <a:defRPr sz="1600" baseline="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2pPr>
      <a:lvl3pPr marL="909638" marR="0" indent="-220663" algn="l" defTabSz="914400" rtl="0" eaLnBrk="1" fontAlgn="base" latinLnBrk="0" hangingPunct="1">
        <a:lnSpc>
          <a:spcPct val="90000"/>
        </a:lnSpc>
        <a:spcBef>
          <a:spcPts val="300"/>
        </a:spcBef>
        <a:spcAft>
          <a:spcPts val="0"/>
        </a:spcAft>
        <a:buClr>
          <a:schemeClr val="tx2"/>
        </a:buClr>
        <a:buSzTx/>
        <a:buFont typeface="Museo Sans For Dell" pitchFamily="2" charset="0"/>
        <a:buChar char="–"/>
        <a:tabLst/>
        <a:defRPr sz="140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20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38150" y="196172"/>
            <a:ext cx="8248650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5477"/>
            <a:ext cx="8248650" cy="105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pic>
        <p:nvPicPr>
          <p:cNvPr id="6" name="Picture 5" descr="dell_gray_logo.png"/>
          <p:cNvPicPr>
            <a:picLocks noChangeAspect="1"/>
          </p:cNvPicPr>
          <p:nvPr/>
        </p:nvPicPr>
        <p:blipFill>
          <a:blip r:embed="rId16" cstate="screen"/>
          <a:stretch>
            <a:fillRect/>
          </a:stretch>
        </p:blipFill>
        <p:spPr bwMode="black">
          <a:xfrm>
            <a:off x="8193025" y="4670013"/>
            <a:ext cx="573025" cy="42976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0237" y="4843076"/>
            <a:ext cx="265176" cy="89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900" dirty="0" err="1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11/17/17</a:t>
            </a:fld>
            <a:endParaRPr lang="en-US" sz="9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11/17/17</a:t>
            </a:fld>
            <a:endParaRPr lang="en-US" sz="9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9" name="TextBox 8"/>
          <p:cNvSpPr txBox="1"/>
          <p:nvPr/>
        </p:nvSpPr>
        <p:spPr bwMode="black">
          <a:xfrm>
            <a:off x="5350331" y="4828025"/>
            <a:ext cx="2743200" cy="153888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/>
            <a:r>
              <a:rPr lang="en-US" sz="1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t>Dell Commerce Services Group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752475" y="4818405"/>
            <a:ext cx="1337582" cy="1384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r>
              <a:rPr lang="en-US" sz="1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t>Dell Confidential</a:t>
            </a:r>
          </a:p>
        </p:txBody>
      </p:sp>
      <p:sp>
        <p:nvSpPr>
          <p:cNvPr id="2" name="fl" descr="                        Dell - Internal Use - Confidential"/>
          <p:cNvSpPr txBox="1"/>
          <p:nvPr userDrawn="1"/>
        </p:nvSpPr>
        <p:spPr>
          <a:xfrm>
            <a:off x="0" y="4963414"/>
            <a:ext cx="2505814" cy="21005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85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850" b="1" i="0" u="none" baseline="0" dirty="0" err="1" smtClean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153834058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  <p:sldLayoutId id="2147483919" r:id="rId14"/>
  </p:sldLayoutIdLst>
  <p:transition spd="med">
    <p:wipe dir="r"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cap="none" baseline="0">
          <a:solidFill>
            <a:schemeClr val="bg1"/>
          </a:solidFill>
          <a:latin typeface="Museo For Dell" pitchFamily="2" charset="0"/>
          <a:ea typeface="Museo For Dell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200"/>
        </a:spcBef>
        <a:spcAft>
          <a:spcPts val="0"/>
        </a:spcAft>
        <a:buClr>
          <a:schemeClr val="bg1"/>
        </a:buClr>
        <a:buFont typeface="Arial" pitchFamily="34" charset="0"/>
        <a:buChar char="•"/>
        <a:defRPr sz="2000">
          <a:solidFill>
            <a:schemeClr val="tx1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Sans For Dell" pitchFamily="2" charset="0"/>
        <a:buChar char="–"/>
        <a:defRPr sz="18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For Dell 300" pitchFamily="50" charset="0"/>
        <a:buChar char="–"/>
        <a:defRPr sz="140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sql-database.org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sql-database.org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mongodb.com/manual/reference/operator/query/lt/#op._S_lt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21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12factor.net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ansaction_processing" TargetMode="External"/><Relationship Id="rId4" Type="http://schemas.openxmlformats.org/officeDocument/2006/relationships/hyperlink" Target="https://en.wikipedia.org/wiki/Database" TargetMode="External"/><Relationship Id="rId5" Type="http://schemas.openxmlformats.org/officeDocument/2006/relationships/hyperlink" Target="https://en.wikipedia.org/wiki/Computer_networking" TargetMode="External"/><Relationship Id="rId6" Type="http://schemas.openxmlformats.org/officeDocument/2006/relationships/hyperlink" Target="https://en.wikipedia.org/wiki/Atomic_commit" TargetMode="External"/><Relationship Id="rId7" Type="http://schemas.openxmlformats.org/officeDocument/2006/relationships/hyperlink" Target="https://en.wikipedia.org/wiki/Distributed_algorithm" TargetMode="External"/><Relationship Id="rId8" Type="http://schemas.openxmlformats.org/officeDocument/2006/relationships/hyperlink" Target="https://en.wikipedia.org/wiki/Distributed_transaction" TargetMode="External"/><Relationship Id="rId9" Type="http://schemas.openxmlformats.org/officeDocument/2006/relationships/hyperlink" Target="https://en.wikipedia.org/wiki/Commit_(data_management)" TargetMode="External"/><Relationship Id="rId10" Type="http://schemas.openxmlformats.org/officeDocument/2006/relationships/hyperlink" Target="https://en.wikipedia.org/wiki/Consensus_(computer_science)" TargetMode="External"/><Relationship Id="rId11" Type="http://schemas.openxmlformats.org/officeDocument/2006/relationships/hyperlink" Target="http://www.wikipedia.org)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818601" y="1415627"/>
            <a:ext cx="7129455" cy="149464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/>
              <a:t>COMS E6998: </a:t>
            </a:r>
            <a:r>
              <a:rPr lang="en-US" sz="2000" b="1" dirty="0" smtClean="0"/>
              <a:t>Microservices and Cloud Applications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1200" i="1" dirty="0" smtClean="0"/>
              <a:t>Lecture </a:t>
            </a:r>
            <a:r>
              <a:rPr lang="en-US" sz="1200" i="1" dirty="0" smtClean="0"/>
              <a:t>9: CAP Theorem, Database Models, XYZ-Scaling, 12 </a:t>
            </a:r>
            <a:r>
              <a:rPr lang="en-US" sz="1200" i="1" dirty="0" smtClean="0"/>
              <a:t>Factor Apps, </a:t>
            </a:r>
            <a:r>
              <a:rPr lang="en-US" sz="1200" i="1" dirty="0" smtClean="0"/>
              <a:t>Graph DB, </a:t>
            </a:r>
            <a:r>
              <a:rPr lang="en-US" sz="1200" i="1" dirty="0" err="1" smtClean="0"/>
              <a:t>Redis</a:t>
            </a:r>
            <a:endParaRPr lang="en-US" sz="1200" i="1" strike="sngStrike" dirty="0" smtClean="0"/>
          </a:p>
        </p:txBody>
      </p:sp>
      <p:sp>
        <p:nvSpPr>
          <p:cNvPr id="2" name="Rectangle 1"/>
          <p:cNvSpPr/>
          <p:nvPr/>
        </p:nvSpPr>
        <p:spPr>
          <a:xfrm>
            <a:off x="1771650" y="171450"/>
            <a:ext cx="3476625" cy="685800"/>
          </a:xfrm>
          <a:prstGeom prst="rect">
            <a:avLst/>
          </a:prstGeom>
          <a:solidFill>
            <a:schemeClr val="tx2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81125" y="295275"/>
            <a:ext cx="3343275" cy="2190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1400" dirty="0" smtClean="0">
              <a:latin typeface="+mn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891257" y="3165869"/>
            <a:ext cx="5508625" cy="55399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Dr. Donald F. Ferguson</a:t>
            </a:r>
            <a:endParaRPr lang="en-US" dirty="0"/>
          </a:p>
          <a:p>
            <a:r>
              <a:rPr lang="en-US" dirty="0" smtClean="0"/>
              <a:t>dff9@columbia.edu</a:t>
            </a:r>
          </a:p>
        </p:txBody>
      </p:sp>
    </p:spTree>
    <p:extLst>
      <p:ext uri="{BB962C8B-B14F-4D97-AF65-F5344CB8AC3E}">
        <p14:creationId xmlns:p14="http://schemas.microsoft.com/office/powerpoint/2010/main" val="8390810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172"/>
            <a:ext cx="8279946" cy="609398"/>
          </a:xfrm>
        </p:spPr>
        <p:txBody>
          <a:bodyPr/>
          <a:lstStyle/>
          <a:p>
            <a:r>
              <a:rPr lang="en-US" dirty="0" smtClean="0"/>
              <a:t>Core Data Models</a:t>
            </a:r>
            <a:br>
              <a:rPr lang="en-US" dirty="0" smtClean="0"/>
            </a:br>
            <a:r>
              <a:rPr lang="en-US" sz="1600" dirty="0"/>
              <a:t>(http://</a:t>
            </a:r>
            <a:r>
              <a:rPr lang="en-US" sz="1600" dirty="0" err="1"/>
              <a:t>blog.nahurst.com</a:t>
            </a:r>
            <a:r>
              <a:rPr lang="en-US" sz="1600" dirty="0"/>
              <a:t>/visual-guide-to-</a:t>
            </a:r>
            <a:r>
              <a:rPr lang="en-US" sz="1600" dirty="0" err="1"/>
              <a:t>nosql</a:t>
            </a:r>
            <a:r>
              <a:rPr lang="en-US" sz="1600" dirty="0"/>
              <a:t>-systems)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555555"/>
                </a:solidFill>
                <a:latin typeface="Oxygen" charset="0"/>
              </a:rPr>
              <a:t>In addition to CAP configurations, another significant way data management systems vary is by the data model they use: relational, key-value, column-oriented, or document-oriented (there are </a:t>
            </a:r>
            <a:r>
              <a:rPr lang="en-US" dirty="0">
                <a:solidFill>
                  <a:srgbClr val="2B6CC2"/>
                </a:solidFill>
                <a:latin typeface="Oxygen" charset="0"/>
                <a:hlinkClick r:id="rId2"/>
              </a:rPr>
              <a:t>others</a:t>
            </a:r>
            <a:r>
              <a:rPr lang="en-US" dirty="0">
                <a:solidFill>
                  <a:srgbClr val="555555"/>
                </a:solidFill>
                <a:latin typeface="Oxygen" charset="0"/>
              </a:rPr>
              <a:t>, but these are the main ones</a:t>
            </a:r>
            <a:r>
              <a:rPr lang="en-US" dirty="0" smtClean="0">
                <a:solidFill>
                  <a:srgbClr val="555555"/>
                </a:solidFill>
                <a:latin typeface="Oxygen" charset="0"/>
              </a:rPr>
              <a:t>).</a:t>
            </a:r>
          </a:p>
          <a:p>
            <a:pPr lvl="1"/>
            <a:r>
              <a:rPr lang="en-US" b="1" dirty="0" smtClean="0">
                <a:solidFill>
                  <a:srgbClr val="555555"/>
                </a:solidFill>
                <a:latin typeface="Oxygen" charset="0"/>
              </a:rPr>
              <a:t>Relational</a:t>
            </a:r>
            <a:r>
              <a:rPr lang="en-US" dirty="0">
                <a:solidFill>
                  <a:srgbClr val="555555"/>
                </a:solidFill>
                <a:latin typeface="Oxygen" charset="0"/>
              </a:rPr>
              <a:t> systems are the databases we've been using for a while now. RDBMSs and systems that support </a:t>
            </a:r>
            <a:r>
              <a:rPr lang="en-US" dirty="0" err="1">
                <a:solidFill>
                  <a:srgbClr val="555555"/>
                </a:solidFill>
                <a:latin typeface="Oxygen" charset="0"/>
              </a:rPr>
              <a:t>ACIDity</a:t>
            </a:r>
            <a:r>
              <a:rPr lang="en-US" dirty="0">
                <a:solidFill>
                  <a:srgbClr val="555555"/>
                </a:solidFill>
                <a:latin typeface="Oxygen" charset="0"/>
              </a:rPr>
              <a:t> and joins are considered </a:t>
            </a:r>
            <a:r>
              <a:rPr lang="en-US" dirty="0" smtClean="0">
                <a:solidFill>
                  <a:srgbClr val="555555"/>
                </a:solidFill>
                <a:latin typeface="Oxygen" charset="0"/>
              </a:rPr>
              <a:t>relational.</a:t>
            </a:r>
          </a:p>
          <a:p>
            <a:pPr lvl="1"/>
            <a:r>
              <a:rPr lang="en-US" b="1" dirty="0" smtClean="0">
                <a:solidFill>
                  <a:srgbClr val="555555"/>
                </a:solidFill>
                <a:latin typeface="Oxygen" charset="0"/>
              </a:rPr>
              <a:t>Key-value</a:t>
            </a:r>
            <a:r>
              <a:rPr lang="en-US" dirty="0">
                <a:solidFill>
                  <a:srgbClr val="555555"/>
                </a:solidFill>
                <a:latin typeface="Oxygen" charset="0"/>
              </a:rPr>
              <a:t> systems basically support get, put, and delete operations based on a primary </a:t>
            </a:r>
            <a:r>
              <a:rPr lang="en-US" dirty="0" smtClean="0">
                <a:solidFill>
                  <a:srgbClr val="555555"/>
                </a:solidFill>
                <a:latin typeface="Oxygen" charset="0"/>
              </a:rPr>
              <a:t>key.</a:t>
            </a:r>
          </a:p>
          <a:p>
            <a:pPr lvl="1"/>
            <a:r>
              <a:rPr lang="en-US" b="1" dirty="0" smtClean="0">
                <a:solidFill>
                  <a:srgbClr val="555555"/>
                </a:solidFill>
                <a:latin typeface="Oxygen" charset="0"/>
              </a:rPr>
              <a:t>Column-oriented</a:t>
            </a:r>
            <a:r>
              <a:rPr lang="en-US" dirty="0">
                <a:solidFill>
                  <a:srgbClr val="555555"/>
                </a:solidFill>
                <a:latin typeface="Oxygen" charset="0"/>
              </a:rPr>
              <a:t> systems still use tables but have no joins (joins must be handled within your application). Obviously, they store data by column as opposed to traditional row-oriented databases. This makes aggregations much </a:t>
            </a:r>
            <a:r>
              <a:rPr lang="en-US" dirty="0" smtClean="0">
                <a:solidFill>
                  <a:srgbClr val="555555"/>
                </a:solidFill>
                <a:latin typeface="Oxygen" charset="0"/>
              </a:rPr>
              <a:t>easier.</a:t>
            </a:r>
          </a:p>
          <a:p>
            <a:pPr lvl="1"/>
            <a:r>
              <a:rPr lang="en-US" b="1" dirty="0" smtClean="0">
                <a:solidFill>
                  <a:srgbClr val="555555"/>
                </a:solidFill>
                <a:latin typeface="Oxygen" charset="0"/>
              </a:rPr>
              <a:t>Document-oriented</a:t>
            </a:r>
            <a:r>
              <a:rPr lang="en-US" dirty="0">
                <a:solidFill>
                  <a:srgbClr val="555555"/>
                </a:solidFill>
                <a:latin typeface="Oxygen" charset="0"/>
              </a:rPr>
              <a:t> systems store structured "documents" such as JSON or XML but have no joins (joins must be handled within your application). It's very easy to map data from object-oriented software to these systems.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483315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172"/>
            <a:ext cx="8279946" cy="609398"/>
          </a:xfrm>
        </p:spPr>
        <p:txBody>
          <a:bodyPr/>
          <a:lstStyle/>
          <a:p>
            <a:r>
              <a:rPr lang="en-US" dirty="0" smtClean="0"/>
              <a:t>Core Data Models</a:t>
            </a:r>
            <a:br>
              <a:rPr lang="en-US" dirty="0" smtClean="0"/>
            </a:br>
            <a:r>
              <a:rPr lang="en-US" sz="1600" dirty="0"/>
              <a:t>(http://</a:t>
            </a:r>
            <a:r>
              <a:rPr lang="en-US" sz="1600" dirty="0" err="1"/>
              <a:t>blog.nahurst.com</a:t>
            </a:r>
            <a:r>
              <a:rPr lang="en-US" sz="1600" dirty="0"/>
              <a:t>/visual-guide-to-</a:t>
            </a:r>
            <a:r>
              <a:rPr lang="en-US" sz="1600" dirty="0" err="1"/>
              <a:t>nosql</a:t>
            </a:r>
            <a:r>
              <a:rPr lang="en-US" sz="1600" dirty="0"/>
              <a:t>-systems)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555555"/>
                </a:solidFill>
                <a:latin typeface="Oxygen" charset="0"/>
              </a:rPr>
              <a:t>In addition to CAP configurations, another significant way data management systems vary is by the data model they use: relational, key-value, column-oriented, or document-oriented (there are </a:t>
            </a:r>
            <a:r>
              <a:rPr lang="en-US" dirty="0">
                <a:solidFill>
                  <a:srgbClr val="2B6CC2"/>
                </a:solidFill>
                <a:latin typeface="Oxygen" charset="0"/>
                <a:hlinkClick r:id="rId2"/>
              </a:rPr>
              <a:t>others</a:t>
            </a:r>
            <a:r>
              <a:rPr lang="en-US" dirty="0">
                <a:solidFill>
                  <a:srgbClr val="555555"/>
                </a:solidFill>
                <a:latin typeface="Oxygen" charset="0"/>
              </a:rPr>
              <a:t>, but these are the main ones</a:t>
            </a:r>
            <a:r>
              <a:rPr lang="en-US" dirty="0" smtClean="0">
                <a:solidFill>
                  <a:srgbClr val="555555"/>
                </a:solidFill>
                <a:latin typeface="Oxygen" charset="0"/>
              </a:rPr>
              <a:t>).</a:t>
            </a:r>
          </a:p>
          <a:p>
            <a:pPr lvl="1"/>
            <a:r>
              <a:rPr lang="en-US" b="1" dirty="0" smtClean="0">
                <a:solidFill>
                  <a:srgbClr val="555555"/>
                </a:solidFill>
                <a:latin typeface="Oxygen" charset="0"/>
              </a:rPr>
              <a:t>Relational</a:t>
            </a:r>
            <a:r>
              <a:rPr lang="en-US" dirty="0">
                <a:solidFill>
                  <a:srgbClr val="555555"/>
                </a:solidFill>
                <a:latin typeface="Oxygen" charset="0"/>
              </a:rPr>
              <a:t> systems are the databases we've been using for a while now. RDBMSs and systems that support </a:t>
            </a:r>
            <a:r>
              <a:rPr lang="en-US" dirty="0" err="1">
                <a:solidFill>
                  <a:srgbClr val="555555"/>
                </a:solidFill>
                <a:latin typeface="Oxygen" charset="0"/>
              </a:rPr>
              <a:t>ACIDity</a:t>
            </a:r>
            <a:r>
              <a:rPr lang="en-US" dirty="0">
                <a:solidFill>
                  <a:srgbClr val="555555"/>
                </a:solidFill>
                <a:latin typeface="Oxygen" charset="0"/>
              </a:rPr>
              <a:t> and joins are considered </a:t>
            </a:r>
            <a:r>
              <a:rPr lang="en-US" dirty="0" smtClean="0">
                <a:solidFill>
                  <a:srgbClr val="555555"/>
                </a:solidFill>
                <a:latin typeface="Oxygen" charset="0"/>
              </a:rPr>
              <a:t>relational.</a:t>
            </a:r>
          </a:p>
          <a:p>
            <a:pPr lvl="1"/>
            <a:r>
              <a:rPr lang="en-US" b="1" dirty="0" smtClean="0">
                <a:solidFill>
                  <a:srgbClr val="555555"/>
                </a:solidFill>
                <a:latin typeface="Oxygen" charset="0"/>
              </a:rPr>
              <a:t>Key-value</a:t>
            </a:r>
            <a:r>
              <a:rPr lang="en-US" dirty="0">
                <a:solidFill>
                  <a:srgbClr val="555555"/>
                </a:solidFill>
                <a:latin typeface="Oxygen" charset="0"/>
              </a:rPr>
              <a:t> systems basically support get, put, and delete operations based on a primary </a:t>
            </a:r>
            <a:r>
              <a:rPr lang="en-US" dirty="0" smtClean="0">
                <a:solidFill>
                  <a:srgbClr val="555555"/>
                </a:solidFill>
                <a:latin typeface="Oxygen" charset="0"/>
              </a:rPr>
              <a:t>key.</a:t>
            </a:r>
          </a:p>
          <a:p>
            <a:pPr lvl="1"/>
            <a:r>
              <a:rPr lang="en-US" b="1" dirty="0" smtClean="0">
                <a:solidFill>
                  <a:srgbClr val="555555"/>
                </a:solidFill>
                <a:latin typeface="Oxygen" charset="0"/>
              </a:rPr>
              <a:t>Column-oriented</a:t>
            </a:r>
            <a:r>
              <a:rPr lang="en-US" dirty="0">
                <a:solidFill>
                  <a:srgbClr val="555555"/>
                </a:solidFill>
                <a:latin typeface="Oxygen" charset="0"/>
              </a:rPr>
              <a:t> systems still use tables but have no joins (joins must be handled within your application). Obviously, they store data by column as opposed to traditional row-oriented databases. This makes aggregations much </a:t>
            </a:r>
            <a:r>
              <a:rPr lang="en-US" dirty="0" smtClean="0">
                <a:solidFill>
                  <a:srgbClr val="555555"/>
                </a:solidFill>
                <a:latin typeface="Oxygen" charset="0"/>
              </a:rPr>
              <a:t>easier.</a:t>
            </a:r>
          </a:p>
          <a:p>
            <a:pPr lvl="1"/>
            <a:r>
              <a:rPr lang="en-US" b="1" dirty="0" smtClean="0">
                <a:solidFill>
                  <a:srgbClr val="555555"/>
                </a:solidFill>
                <a:latin typeface="Oxygen" charset="0"/>
              </a:rPr>
              <a:t>Document-oriented</a:t>
            </a:r>
            <a:r>
              <a:rPr lang="en-US" dirty="0">
                <a:solidFill>
                  <a:srgbClr val="555555"/>
                </a:solidFill>
                <a:latin typeface="Oxygen" charset="0"/>
              </a:rPr>
              <a:t> systems store structured "documents" such as JSON or XML but have no joins (joins must be handled within your application). It's very easy to map data from object-oriented software to these systems.</a:t>
            </a:r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904768" y="1270450"/>
            <a:ext cx="7711710" cy="2047039"/>
          </a:xfrm>
          <a:prstGeom prst="roundRect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There are also graph databases, which we </a:t>
            </a:r>
            <a:r>
              <a:rPr lang="en-US" smtClean="0">
                <a:solidFill>
                  <a:srgbClr val="FFFFFF"/>
                </a:solidFill>
              </a:rPr>
              <a:t>will cover.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839830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Models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39632" y="64736"/>
            <a:ext cx="4343236" cy="4434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 b="0">
                <a:solidFill>
                  <a:schemeClr val="tx1"/>
                </a:solidFill>
                <a:latin typeface="Museo Sans For Dell" pitchFamily="2" charset="0"/>
                <a:ea typeface="Museo Sans For Dell" pitchFamily="2" charset="0"/>
                <a:cs typeface="+mn-cs"/>
              </a:defRPr>
            </a:lvl1pPr>
            <a:lvl2pPr marL="574675" indent="-23177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 b="0" baseline="0">
                <a:solidFill>
                  <a:schemeClr val="tx1"/>
                </a:solidFill>
                <a:latin typeface="Museo Sans For Dell" pitchFamily="2" charset="0"/>
                <a:ea typeface="Museo Sans For Dell" pitchFamily="2" charset="0"/>
              </a:defRPr>
            </a:lvl2pPr>
            <a:lvl3pPr marL="909638" indent="-220663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600" b="0" baseline="0">
                <a:solidFill>
                  <a:schemeClr val="tx1"/>
                </a:solidFill>
                <a:latin typeface="Museo Sans For Dell" pitchFamily="2" charset="0"/>
                <a:ea typeface="Museo Sans For Dell" pitchFamily="2" charset="0"/>
              </a:defRPr>
            </a:lvl3pPr>
            <a:lvl4pPr marL="1246188" indent="-222250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For Dell 300" pitchFamily="50" charset="0"/>
              <a:buChar char="–"/>
              <a:defRPr sz="1800" b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4pPr>
            <a:lvl5pPr marL="1608138" indent="-2365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bg1"/>
              </a:buClr>
              <a:buFont typeface="Museo For Dell 300" pitchFamily="50" charset="0"/>
              <a:buChar char="–"/>
              <a:defRPr sz="1800" b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5pPr>
            <a:lvl6pPr marL="20653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800">
                <a:solidFill>
                  <a:schemeClr val="accent1"/>
                </a:solidFill>
                <a:latin typeface="+mn-lt"/>
              </a:defRPr>
            </a:lvl6pPr>
            <a:lvl7pPr marL="25225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800">
                <a:solidFill>
                  <a:schemeClr val="accent1"/>
                </a:solidFill>
                <a:latin typeface="+mn-lt"/>
              </a:defRPr>
            </a:lvl7pPr>
            <a:lvl8pPr marL="29797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800">
                <a:solidFill>
                  <a:schemeClr val="accent1"/>
                </a:solidFill>
                <a:latin typeface="+mn-lt"/>
              </a:defRPr>
            </a:lvl8pPr>
            <a:lvl9pPr marL="34369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800">
                <a:solidFill>
                  <a:schemeClr val="accent1"/>
                </a:solidFill>
                <a:latin typeface="+mn-lt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85C3"/>
              </a:buClr>
              <a:buNone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 pitchFamily="2" charset="0"/>
                <a:ea typeface="Museo Sans For Dell" pitchFamily="2" charset="0"/>
                <a:cs typeface=""/>
              </a:rPr>
              <a:t>Consistent, Available (CA) Systems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 pitchFamily="2" charset="0"/>
                <a:ea typeface="Museo Sans For Dell" pitchFamily="2" charset="0"/>
                <a:cs typeface=""/>
              </a:rPr>
              <a:t> have trouble with partitions and typically deal with it with replication. Examples of CA systems include: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0085C3"/>
              </a:buClr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 pitchFamily="2" charset="0"/>
                <a:ea typeface="Museo Sans For Dell" pitchFamily="2" charset="0"/>
                <a:cs typeface=""/>
              </a:rPr>
              <a:t>Traditional RDBMSs like Postgres, MySQL,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 pitchFamily="2" charset="0"/>
                <a:ea typeface="Museo Sans For Dell" pitchFamily="2" charset="0"/>
                <a:cs typeface=""/>
              </a:rPr>
              <a:t>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 pitchFamily="2" charset="0"/>
                <a:ea typeface="Museo Sans For Dell" pitchFamily="2" charset="0"/>
                <a:cs typeface=""/>
              </a:rPr>
              <a:t>(relational)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5C3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 pitchFamily="2" charset="0"/>
                <a:ea typeface="Museo Sans For Dell" pitchFamily="2" charset="0"/>
                <a:cs typeface=""/>
              </a:rPr>
              <a:t>Vertica (column-oriented)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5C3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 pitchFamily="2" charset="0"/>
                <a:ea typeface="Museo Sans For Dell" pitchFamily="2" charset="0"/>
                <a:cs typeface=""/>
              </a:rPr>
              <a:t>Aster Data (relational)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5C3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 pitchFamily="2" charset="0"/>
                <a:ea typeface="Museo Sans For Dell" pitchFamily="2" charset="0"/>
                <a:cs typeface=""/>
              </a:rPr>
              <a:t>Greenplum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 pitchFamily="2" charset="0"/>
                <a:ea typeface="Museo Sans For Dell" pitchFamily="2" charset="0"/>
                <a:cs typeface=""/>
              </a:rPr>
              <a:t> (relational)</a:t>
            </a:r>
            <a:b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 pitchFamily="2" charset="0"/>
                <a:ea typeface="Museo Sans For Dell" pitchFamily="2" charset="0"/>
                <a:cs typeface=""/>
              </a:rPr>
            </a:b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Museo Sans For Dell" pitchFamily="2" charset="0"/>
              <a:ea typeface="Museo Sans For Dell" pitchFamily="2" charset="0"/>
              <a:cs typeface="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5C3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 pitchFamily="2" charset="0"/>
                <a:ea typeface="Museo Sans For Dell" pitchFamily="2" charset="0"/>
                <a:cs typeface=""/>
              </a:rPr>
              <a:t>Consistent, Partition-Tolerant (CP) Systems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 pitchFamily="2" charset="0"/>
                <a:ea typeface="Museo Sans For Dell" pitchFamily="2" charset="0"/>
                <a:cs typeface=""/>
              </a:rPr>
              <a:t> have trouble with availability while keeping data consistent across partitioned nodes. Examples of CP systems include: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5C3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 pitchFamily="2" charset="0"/>
                <a:ea typeface="Museo Sans For Dell" pitchFamily="2" charset="0"/>
                <a:cs typeface=""/>
              </a:rPr>
              <a:t>BigTable (column-oriented/tabular)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5C3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 pitchFamily="2" charset="0"/>
                <a:ea typeface="Museo Sans For Dell" pitchFamily="2" charset="0"/>
                <a:cs typeface=""/>
              </a:rPr>
              <a:t>Hypertable (column-oriented/tabular)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5C3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 pitchFamily="2" charset="0"/>
                <a:ea typeface="Museo Sans For Dell" pitchFamily="2" charset="0"/>
                <a:cs typeface=""/>
              </a:rPr>
              <a:t>HBase (column-oriented/tabular)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5C3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 pitchFamily="2" charset="0"/>
                <a:ea typeface="Museo Sans For Dell" pitchFamily="2" charset="0"/>
                <a:cs typeface=""/>
              </a:rPr>
              <a:t>MongoDB (document-oriented)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5C3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 pitchFamily="2" charset="0"/>
                <a:ea typeface="Museo Sans For Dell" pitchFamily="2" charset="0"/>
                <a:cs typeface=""/>
              </a:rPr>
              <a:t>Terrastore (document-oriented)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5C3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 pitchFamily="2" charset="0"/>
                <a:ea typeface="Museo Sans For Dell" pitchFamily="2" charset="0"/>
                <a:cs typeface=""/>
              </a:rPr>
              <a:t>Redis (key-value)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5C3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 pitchFamily="2" charset="0"/>
                <a:ea typeface="Museo Sans For Dell" pitchFamily="2" charset="0"/>
                <a:cs typeface=""/>
              </a:rPr>
              <a:t>Scalaris (key-value)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5C3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 pitchFamily="2" charset="0"/>
                <a:ea typeface="Museo Sans For Dell" pitchFamily="2" charset="0"/>
                <a:cs typeface=""/>
              </a:rPr>
              <a:t>MemcacheDB (key-value)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5C3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 pitchFamily="2" charset="0"/>
                <a:ea typeface="Museo Sans For Dell" pitchFamily="2" charset="0"/>
                <a:cs typeface=""/>
              </a:rPr>
              <a:t>Berkeley DB (key-value)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5C3"/>
              </a:buClr>
              <a:buSzTx/>
              <a:buFont typeface="Arial" pitchFamily="34" charset="0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Museo Sans For Dell" pitchFamily="2" charset="0"/>
              <a:ea typeface="Museo Sans For Dell" pitchFamily="2" charset="0"/>
              <a:cs typeface="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438150" y="660007"/>
            <a:ext cx="3941478" cy="3611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 b="0">
                <a:solidFill>
                  <a:schemeClr val="tx1"/>
                </a:solidFill>
                <a:latin typeface="Museo Sans For Dell" pitchFamily="2" charset="0"/>
                <a:ea typeface="Museo Sans For Dell" pitchFamily="2" charset="0"/>
                <a:cs typeface="+mn-cs"/>
              </a:defRPr>
            </a:lvl1pPr>
            <a:lvl2pPr marL="574675" indent="-23177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 b="0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2pPr>
            <a:lvl3pPr marL="909638" indent="-220663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600" b="0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3pPr>
            <a:lvl4pPr marL="1246188" indent="-222250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For Dell 300" pitchFamily="50" charset="0"/>
              <a:buChar char="–"/>
              <a:defRPr sz="1800" b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4pPr>
            <a:lvl5pPr marL="1608138" indent="-2365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bg1"/>
              </a:buClr>
              <a:buFont typeface="Museo For Dell 300" pitchFamily="50" charset="0"/>
              <a:buChar char="–"/>
              <a:defRPr sz="1800" b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5pPr>
            <a:lvl6pPr marL="20653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800">
                <a:solidFill>
                  <a:schemeClr val="accent1"/>
                </a:solidFill>
                <a:latin typeface="+mn-lt"/>
              </a:defRPr>
            </a:lvl6pPr>
            <a:lvl7pPr marL="25225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800">
                <a:solidFill>
                  <a:schemeClr val="accent1"/>
                </a:solidFill>
                <a:latin typeface="+mn-lt"/>
              </a:defRPr>
            </a:lvl7pPr>
            <a:lvl8pPr marL="29797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800">
                <a:solidFill>
                  <a:schemeClr val="accent1"/>
                </a:solidFill>
                <a:latin typeface="+mn-lt"/>
              </a:defRPr>
            </a:lvl8pPr>
            <a:lvl9pPr marL="34369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800">
                <a:solidFill>
                  <a:schemeClr val="accent1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5C3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 pitchFamily="2" charset="0"/>
                <a:ea typeface="Museo Sans For Dell" pitchFamily="2" charset="0"/>
                <a:cs typeface=""/>
              </a:rPr>
              <a:t>Available, Partition-Tolerant (AP) Systems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 pitchFamily="2" charset="0"/>
                <a:ea typeface="Museo Sans For Dell" pitchFamily="2" charset="0"/>
                <a:cs typeface=""/>
              </a:rPr>
              <a:t> achieve "eventual consistency" through replication and verification. Examples of AP systems include: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5C3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 pitchFamily="2" charset="0"/>
                <a:ea typeface="Museo Sans For Dell" pitchFamily="2" charset="0"/>
                <a:cs typeface=""/>
              </a:rPr>
              <a:t>DynamoDB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 pitchFamily="2" charset="0"/>
                <a:ea typeface="Museo Sans For Dell" pitchFamily="2" charset="0"/>
                <a:cs typeface=""/>
              </a:rPr>
              <a:t> (key-value)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5C3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 pitchFamily="2" charset="0"/>
                <a:ea typeface="Museo Sans For Dell" pitchFamily="2" charset="0"/>
                <a:cs typeface=""/>
              </a:rPr>
              <a:t>Voldemort (key-value)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5C3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 pitchFamily="2" charset="0"/>
                <a:ea typeface="Museo Sans For Dell" pitchFamily="2" charset="0"/>
                <a:cs typeface=""/>
              </a:rPr>
              <a:t>Tokyo Cabinet (key-value)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5C3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 pitchFamily="2" charset="0"/>
                <a:ea typeface="Museo Sans For Dell" pitchFamily="2" charset="0"/>
                <a:cs typeface=""/>
              </a:rPr>
              <a:t>KAI (key-value)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5C3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 pitchFamily="2" charset="0"/>
                <a:ea typeface="Museo Sans For Dell" pitchFamily="2" charset="0"/>
                <a:cs typeface=""/>
              </a:rPr>
              <a:t>Cassandra (column-oriented/tabular)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5C3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 pitchFamily="2" charset="0"/>
                <a:ea typeface="Museo Sans For Dell" pitchFamily="2" charset="0"/>
                <a:cs typeface=""/>
              </a:rPr>
              <a:t>CouchDB (document-oriented)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5C3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 pitchFamily="2" charset="0"/>
                <a:ea typeface="Museo Sans For Dell" pitchFamily="2" charset="0"/>
                <a:cs typeface=""/>
              </a:rPr>
              <a:t>SimpleDB (document-oriented)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5C3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 pitchFamily="2" charset="0"/>
                <a:ea typeface="Museo Sans For Dell" pitchFamily="2" charset="0"/>
                <a:cs typeface=""/>
              </a:rPr>
              <a:t>Riak (document-oriented)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Museo Sans For Dell" pitchFamily="2" charset="0"/>
              <a:ea typeface="Museo Sans For Dell" pitchFamily="2" charset="0"/>
              <a:cs typeface="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8811" y="1294726"/>
            <a:ext cx="1844984" cy="258945"/>
          </a:xfrm>
          <a:prstGeom prst="rect">
            <a:avLst/>
          </a:prstGeom>
          <a:solidFill>
            <a:srgbClr val="FFFF00">
              <a:alpha val="34000"/>
            </a:srgb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683940" y="3462043"/>
            <a:ext cx="1844984" cy="258945"/>
          </a:xfrm>
          <a:prstGeom prst="rect">
            <a:avLst/>
          </a:prstGeom>
          <a:solidFill>
            <a:srgbClr val="FFFF00">
              <a:alpha val="34000"/>
            </a:srgb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25904" y="4444404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http://</a:t>
            </a:r>
            <a:r>
              <a:rPr lang="en-US" sz="1100" dirty="0" err="1"/>
              <a:t>blog.nahurst.com</a:t>
            </a:r>
            <a:r>
              <a:rPr lang="en-US" sz="1100" dirty="0"/>
              <a:t>/visual-guide-to-</a:t>
            </a:r>
            <a:r>
              <a:rPr lang="en-US" sz="1100" dirty="0" err="1"/>
              <a:t>nosql</a:t>
            </a:r>
            <a:r>
              <a:rPr lang="en-US" sz="1100" dirty="0"/>
              <a:t>-systems</a:t>
            </a:r>
          </a:p>
        </p:txBody>
      </p:sp>
    </p:spTree>
    <p:extLst>
      <p:ext uri="{BB962C8B-B14F-4D97-AF65-F5344CB8AC3E}">
        <p14:creationId xmlns:p14="http://schemas.microsoft.com/office/powerpoint/2010/main" val="1355613043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Models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39632" y="64736"/>
            <a:ext cx="4343236" cy="4434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 b="0">
                <a:solidFill>
                  <a:schemeClr val="tx1"/>
                </a:solidFill>
                <a:latin typeface="Museo Sans For Dell" pitchFamily="2" charset="0"/>
                <a:ea typeface="Museo Sans For Dell" pitchFamily="2" charset="0"/>
                <a:cs typeface="+mn-cs"/>
              </a:defRPr>
            </a:lvl1pPr>
            <a:lvl2pPr marL="574675" indent="-23177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 b="0" baseline="0">
                <a:solidFill>
                  <a:schemeClr val="tx1"/>
                </a:solidFill>
                <a:latin typeface="Museo Sans For Dell" pitchFamily="2" charset="0"/>
                <a:ea typeface="Museo Sans For Dell" pitchFamily="2" charset="0"/>
              </a:defRPr>
            </a:lvl2pPr>
            <a:lvl3pPr marL="909638" indent="-220663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600" b="0" baseline="0">
                <a:solidFill>
                  <a:schemeClr val="tx1"/>
                </a:solidFill>
                <a:latin typeface="Museo Sans For Dell" pitchFamily="2" charset="0"/>
                <a:ea typeface="Museo Sans For Dell" pitchFamily="2" charset="0"/>
              </a:defRPr>
            </a:lvl3pPr>
            <a:lvl4pPr marL="1246188" indent="-222250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For Dell 300" pitchFamily="50" charset="0"/>
              <a:buChar char="–"/>
              <a:defRPr sz="1800" b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4pPr>
            <a:lvl5pPr marL="1608138" indent="-2365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bg1"/>
              </a:buClr>
              <a:buFont typeface="Museo For Dell 300" pitchFamily="50" charset="0"/>
              <a:buChar char="–"/>
              <a:defRPr sz="1800" b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5pPr>
            <a:lvl6pPr marL="20653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800">
                <a:solidFill>
                  <a:schemeClr val="accent1"/>
                </a:solidFill>
                <a:latin typeface="+mn-lt"/>
              </a:defRPr>
            </a:lvl6pPr>
            <a:lvl7pPr marL="25225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800">
                <a:solidFill>
                  <a:schemeClr val="accent1"/>
                </a:solidFill>
                <a:latin typeface="+mn-lt"/>
              </a:defRPr>
            </a:lvl7pPr>
            <a:lvl8pPr marL="29797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800">
                <a:solidFill>
                  <a:schemeClr val="accent1"/>
                </a:solidFill>
                <a:latin typeface="+mn-lt"/>
              </a:defRPr>
            </a:lvl8pPr>
            <a:lvl9pPr marL="34369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800">
                <a:solidFill>
                  <a:schemeClr val="accent1"/>
                </a:solidFill>
                <a:latin typeface="+mn-lt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85C3"/>
              </a:buClr>
              <a:buNone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 pitchFamily="2" charset="0"/>
                <a:ea typeface="Museo Sans For Dell" pitchFamily="2" charset="0"/>
                <a:cs typeface=""/>
              </a:rPr>
              <a:t>Consistent, Available (CA) Systems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 pitchFamily="2" charset="0"/>
                <a:ea typeface="Museo Sans For Dell" pitchFamily="2" charset="0"/>
                <a:cs typeface=""/>
              </a:rPr>
              <a:t> have trouble with partitions and typically deal with it with replication. Examples of CA systems include: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0085C3"/>
              </a:buClr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 pitchFamily="2" charset="0"/>
                <a:ea typeface="Museo Sans For Dell" pitchFamily="2" charset="0"/>
                <a:cs typeface=""/>
              </a:rPr>
              <a:t>Traditional RDBMSs like Postgres, MySQL, 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 pitchFamily="2" charset="0"/>
                <a:ea typeface="Museo Sans For Dell" pitchFamily="2" charset="0"/>
                <a:cs typeface=""/>
              </a:rPr>
              <a:t>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 pitchFamily="2" charset="0"/>
                <a:ea typeface="Museo Sans For Dell" pitchFamily="2" charset="0"/>
                <a:cs typeface=""/>
              </a:rPr>
              <a:t>(relational)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5C3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 pitchFamily="2" charset="0"/>
                <a:ea typeface="Museo Sans For Dell" pitchFamily="2" charset="0"/>
                <a:cs typeface=""/>
              </a:rPr>
              <a:t>Vertica (column-oriented)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5C3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 pitchFamily="2" charset="0"/>
                <a:ea typeface="Museo Sans For Dell" pitchFamily="2" charset="0"/>
                <a:cs typeface=""/>
              </a:rPr>
              <a:t>Aster Data (relational)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5C3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 pitchFamily="2" charset="0"/>
                <a:ea typeface="Museo Sans For Dell" pitchFamily="2" charset="0"/>
                <a:cs typeface=""/>
              </a:rPr>
              <a:t>Greenplum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 pitchFamily="2" charset="0"/>
                <a:ea typeface="Museo Sans For Dell" pitchFamily="2" charset="0"/>
                <a:cs typeface=""/>
              </a:rPr>
              <a:t> (relational)</a:t>
            </a:r>
            <a:b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 pitchFamily="2" charset="0"/>
                <a:ea typeface="Museo Sans For Dell" pitchFamily="2" charset="0"/>
                <a:cs typeface=""/>
              </a:rPr>
            </a:b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Museo Sans For Dell" pitchFamily="2" charset="0"/>
              <a:ea typeface="Museo Sans For Dell" pitchFamily="2" charset="0"/>
              <a:cs typeface="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5C3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 pitchFamily="2" charset="0"/>
                <a:ea typeface="Museo Sans For Dell" pitchFamily="2" charset="0"/>
                <a:cs typeface=""/>
              </a:rPr>
              <a:t>Consistent, Partition-Tolerant (CP) Systems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 pitchFamily="2" charset="0"/>
                <a:ea typeface="Museo Sans For Dell" pitchFamily="2" charset="0"/>
                <a:cs typeface=""/>
              </a:rPr>
              <a:t> have trouble with availability while keeping data consistent across partitioned nodes. Examples of CP systems include: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5C3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 pitchFamily="2" charset="0"/>
                <a:ea typeface="Museo Sans For Dell" pitchFamily="2" charset="0"/>
                <a:cs typeface=""/>
              </a:rPr>
              <a:t>BigTable (column-oriented/tabular)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5C3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 pitchFamily="2" charset="0"/>
                <a:ea typeface="Museo Sans For Dell" pitchFamily="2" charset="0"/>
                <a:cs typeface=""/>
              </a:rPr>
              <a:t>Hypertable (column-oriented/tabular)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5C3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 pitchFamily="2" charset="0"/>
                <a:ea typeface="Museo Sans For Dell" pitchFamily="2" charset="0"/>
                <a:cs typeface=""/>
              </a:rPr>
              <a:t>HBase (column-oriented/tabular)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5C3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 pitchFamily="2" charset="0"/>
                <a:ea typeface="Museo Sans For Dell" pitchFamily="2" charset="0"/>
                <a:cs typeface=""/>
              </a:rPr>
              <a:t>MongoDB (document-oriented)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5C3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 pitchFamily="2" charset="0"/>
                <a:ea typeface="Museo Sans For Dell" pitchFamily="2" charset="0"/>
                <a:cs typeface=""/>
              </a:rPr>
              <a:t>Terrastore (document-oriented)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5C3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 pitchFamily="2" charset="0"/>
                <a:ea typeface="Museo Sans For Dell" pitchFamily="2" charset="0"/>
                <a:cs typeface=""/>
              </a:rPr>
              <a:t>Redis (key-value)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5C3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 pitchFamily="2" charset="0"/>
                <a:ea typeface="Museo Sans For Dell" pitchFamily="2" charset="0"/>
                <a:cs typeface=""/>
              </a:rPr>
              <a:t>Scalaris (key-value)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5C3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 pitchFamily="2" charset="0"/>
                <a:ea typeface="Museo Sans For Dell" pitchFamily="2" charset="0"/>
                <a:cs typeface=""/>
              </a:rPr>
              <a:t>MemcacheDB (key-value)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5C3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 pitchFamily="2" charset="0"/>
                <a:ea typeface="Museo Sans For Dell" pitchFamily="2" charset="0"/>
                <a:cs typeface=""/>
              </a:rPr>
              <a:t>Berkeley DB (key-value)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5C3"/>
              </a:buClr>
              <a:buSzTx/>
              <a:buFont typeface="Arial" pitchFamily="34" charset="0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Museo Sans For Dell" pitchFamily="2" charset="0"/>
              <a:ea typeface="Museo Sans For Dell" pitchFamily="2" charset="0"/>
              <a:cs typeface="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438150" y="660007"/>
            <a:ext cx="3941478" cy="3611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 b="0">
                <a:solidFill>
                  <a:schemeClr val="tx1"/>
                </a:solidFill>
                <a:latin typeface="Museo Sans For Dell" pitchFamily="2" charset="0"/>
                <a:ea typeface="Museo Sans For Dell" pitchFamily="2" charset="0"/>
                <a:cs typeface="+mn-cs"/>
              </a:defRPr>
            </a:lvl1pPr>
            <a:lvl2pPr marL="574675" indent="-231775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 b="0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2pPr>
            <a:lvl3pPr marL="909638" indent="-220663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600" b="0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3pPr>
            <a:lvl4pPr marL="1246188" indent="-222250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For Dell 300" pitchFamily="50" charset="0"/>
              <a:buChar char="–"/>
              <a:defRPr sz="1800" b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4pPr>
            <a:lvl5pPr marL="1608138" indent="-2365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bg1"/>
              </a:buClr>
              <a:buFont typeface="Museo For Dell 300" pitchFamily="50" charset="0"/>
              <a:buChar char="–"/>
              <a:defRPr sz="1800" b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5pPr>
            <a:lvl6pPr marL="20653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800">
                <a:solidFill>
                  <a:schemeClr val="accent1"/>
                </a:solidFill>
                <a:latin typeface="+mn-lt"/>
              </a:defRPr>
            </a:lvl6pPr>
            <a:lvl7pPr marL="25225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800">
                <a:solidFill>
                  <a:schemeClr val="accent1"/>
                </a:solidFill>
                <a:latin typeface="+mn-lt"/>
              </a:defRPr>
            </a:lvl7pPr>
            <a:lvl8pPr marL="29797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800">
                <a:solidFill>
                  <a:schemeClr val="accent1"/>
                </a:solidFill>
                <a:latin typeface="+mn-lt"/>
              </a:defRPr>
            </a:lvl8pPr>
            <a:lvl9pPr marL="34369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800">
                <a:solidFill>
                  <a:schemeClr val="accent1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5C3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 pitchFamily="2" charset="0"/>
                <a:ea typeface="Museo Sans For Dell" pitchFamily="2" charset="0"/>
                <a:cs typeface=""/>
              </a:rPr>
              <a:t>Available, Partition-Tolerant (AP) Systems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 pitchFamily="2" charset="0"/>
                <a:ea typeface="Museo Sans For Dell" pitchFamily="2" charset="0"/>
                <a:cs typeface=""/>
              </a:rPr>
              <a:t> achieve "eventual consistency" through replication and verification. Examples of AP systems include: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5C3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 pitchFamily="2" charset="0"/>
                <a:ea typeface="Museo Sans For Dell" pitchFamily="2" charset="0"/>
                <a:cs typeface=""/>
              </a:rPr>
              <a:t>DynamoDB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 pitchFamily="2" charset="0"/>
                <a:ea typeface="Museo Sans For Dell" pitchFamily="2" charset="0"/>
                <a:cs typeface=""/>
              </a:rPr>
              <a:t> (key-value)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5C3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 pitchFamily="2" charset="0"/>
                <a:ea typeface="Museo Sans For Dell" pitchFamily="2" charset="0"/>
                <a:cs typeface=""/>
              </a:rPr>
              <a:t>Voldemort (key-value)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5C3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 pitchFamily="2" charset="0"/>
                <a:ea typeface="Museo Sans For Dell" pitchFamily="2" charset="0"/>
                <a:cs typeface=""/>
              </a:rPr>
              <a:t>Tokyo Cabinet (key-value)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5C3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 pitchFamily="2" charset="0"/>
                <a:ea typeface="Museo Sans For Dell" pitchFamily="2" charset="0"/>
                <a:cs typeface=""/>
              </a:rPr>
              <a:t>KAI (key-value)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5C3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 pitchFamily="2" charset="0"/>
                <a:ea typeface="Museo Sans For Dell" pitchFamily="2" charset="0"/>
                <a:cs typeface=""/>
              </a:rPr>
              <a:t>Cassandra (column-oriented/tabular)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5C3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 pitchFamily="2" charset="0"/>
                <a:ea typeface="Museo Sans For Dell" pitchFamily="2" charset="0"/>
                <a:cs typeface=""/>
              </a:rPr>
              <a:t>CouchDB (document-oriented)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5C3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 pitchFamily="2" charset="0"/>
                <a:ea typeface="Museo Sans For Dell" pitchFamily="2" charset="0"/>
                <a:cs typeface=""/>
              </a:rPr>
              <a:t>SimpleDB (document-oriented)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5C3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useo Sans For Dell" pitchFamily="2" charset="0"/>
                <a:ea typeface="Museo Sans For Dell" pitchFamily="2" charset="0"/>
                <a:cs typeface=""/>
              </a:rPr>
              <a:t>Riak (document-oriented)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Museo Sans For Dell" pitchFamily="2" charset="0"/>
              <a:ea typeface="Museo Sans For Dell" pitchFamily="2" charset="0"/>
              <a:cs typeface="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8811" y="1294726"/>
            <a:ext cx="1844984" cy="258945"/>
          </a:xfrm>
          <a:prstGeom prst="rect">
            <a:avLst/>
          </a:prstGeom>
          <a:solidFill>
            <a:srgbClr val="FFFF00">
              <a:alpha val="34000"/>
            </a:srgb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683940" y="3462043"/>
            <a:ext cx="1844984" cy="258945"/>
          </a:xfrm>
          <a:prstGeom prst="rect">
            <a:avLst/>
          </a:prstGeom>
          <a:solidFill>
            <a:srgbClr val="FFFF00">
              <a:alpha val="34000"/>
            </a:srgb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25904" y="4444404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http://</a:t>
            </a:r>
            <a:r>
              <a:rPr lang="en-US" sz="1100" dirty="0" err="1"/>
              <a:t>blog.nahurst.com</a:t>
            </a:r>
            <a:r>
              <a:rPr lang="en-US" sz="1100" dirty="0"/>
              <a:t>/visual-guide-to-</a:t>
            </a:r>
            <a:r>
              <a:rPr lang="en-US" sz="1100" dirty="0" err="1"/>
              <a:t>nosql</a:t>
            </a:r>
            <a:r>
              <a:rPr lang="en-US" sz="1100" dirty="0"/>
              <a:t>-systems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953320" y="205607"/>
            <a:ext cx="7711710" cy="4309503"/>
          </a:xfrm>
          <a:prstGeom prst="roundRect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FFFFFF"/>
                </a:solidFill>
              </a:rPr>
              <a:t>Key-Value versus Document can be a little confusing.</a:t>
            </a:r>
            <a:br>
              <a:rPr lang="en-US" sz="2000" dirty="0" smtClean="0">
                <a:solidFill>
                  <a:srgbClr val="FFFFFF"/>
                </a:solidFill>
              </a:rPr>
            </a:br>
            <a:endParaRPr lang="en-US" sz="2000" dirty="0" smtClean="0">
              <a:solidFill>
                <a:srgbClr val="FFFFFF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FFFFFF"/>
                </a:solidFill>
              </a:rPr>
              <a:t>Many, if not most, Key-Value stores hold documents.</a:t>
            </a:r>
            <a:br>
              <a:rPr lang="en-US" sz="2000" dirty="0" smtClean="0">
                <a:solidFill>
                  <a:srgbClr val="FFFFFF"/>
                </a:solidFill>
              </a:rPr>
            </a:br>
            <a:endParaRPr lang="en-US" sz="2000" dirty="0" smtClean="0">
              <a:solidFill>
                <a:srgbClr val="FFFFFF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FFFFFF"/>
                </a:solidFill>
              </a:rPr>
              <a:t>The difference is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FFFFFF"/>
                </a:solidFill>
              </a:rPr>
              <a:t>Not in what the data store holds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FFFFFF"/>
                </a:solidFill>
              </a:rPr>
              <a:t>But how you can query and find it.</a:t>
            </a:r>
            <a:br>
              <a:rPr lang="en-US" sz="2000" dirty="0" smtClean="0">
                <a:solidFill>
                  <a:srgbClr val="FFFFFF"/>
                </a:solidFill>
              </a:rPr>
            </a:br>
            <a:endParaRPr lang="en-US" sz="2000" dirty="0" smtClean="0">
              <a:solidFill>
                <a:srgbClr val="FFFFFF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FFFFFF"/>
                </a:solidFill>
              </a:rPr>
              <a:t>Key-Value store finds data by key values explicitly associated with a document.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FFFFFF"/>
                </a:solidFill>
              </a:rPr>
              <a:t>Document stores allow queries on the fields/values in the document, similar to a relational WHERE on columns.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780777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28282"/>
            <a:ext cx="8267140" cy="389226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MongoDB Query</a:t>
            </a:r>
          </a:p>
          <a:p>
            <a:pPr lvl="1"/>
            <a:r>
              <a:rPr lang="mr-IN" dirty="0" err="1" smtClean="0"/>
              <a:t>db.inventory.find</a:t>
            </a:r>
            <a:r>
              <a:rPr lang="mr-IN" dirty="0"/>
              <a:t>( {     </a:t>
            </a:r>
            <a:r>
              <a:rPr lang="mr-IN" dirty="0" err="1"/>
              <a:t>status</a:t>
            </a:r>
            <a:r>
              <a:rPr lang="mr-IN" dirty="0"/>
              <a:t>: "</a:t>
            </a:r>
            <a:r>
              <a:rPr lang="mr-IN" dirty="0" err="1"/>
              <a:t>A</a:t>
            </a:r>
            <a:r>
              <a:rPr lang="mr-IN" dirty="0"/>
              <a:t>",     $</a:t>
            </a:r>
            <a:r>
              <a:rPr lang="mr-IN" dirty="0" err="1"/>
              <a:t>or</a:t>
            </a:r>
            <a:r>
              <a:rPr lang="mr-IN" dirty="0"/>
              <a:t>: [ { </a:t>
            </a:r>
            <a:r>
              <a:rPr lang="mr-IN" dirty="0" err="1"/>
              <a:t>qty</a:t>
            </a:r>
            <a:r>
              <a:rPr lang="mr-IN" dirty="0"/>
              <a:t>: { $</a:t>
            </a:r>
            <a:r>
              <a:rPr lang="mr-IN" dirty="0" err="1"/>
              <a:t>lt</a:t>
            </a:r>
            <a:r>
              <a:rPr lang="mr-IN" dirty="0"/>
              <a:t>: 30 } }, { </a:t>
            </a:r>
            <a:r>
              <a:rPr lang="mr-IN" dirty="0" err="1"/>
              <a:t>item</a:t>
            </a:r>
            <a:r>
              <a:rPr lang="mr-IN" dirty="0"/>
              <a:t>: /^</a:t>
            </a:r>
            <a:r>
              <a:rPr lang="mr-IN" dirty="0" err="1"/>
              <a:t>p</a:t>
            </a:r>
            <a:r>
              <a:rPr lang="mr-IN" dirty="0"/>
              <a:t>/ } ]} </a:t>
            </a:r>
            <a:r>
              <a:rPr lang="mr-IN" dirty="0" smtClean="0"/>
              <a:t>)</a:t>
            </a:r>
            <a:endParaRPr lang="en-US" dirty="0" smtClean="0"/>
          </a:p>
          <a:p>
            <a:pPr lvl="1"/>
            <a:r>
              <a:rPr lang="en-US" dirty="0" smtClean="0"/>
              <a:t>Finds all </a:t>
            </a:r>
            <a:r>
              <a:rPr lang="en-US" dirty="0"/>
              <a:t>documents in the collection </a:t>
            </a:r>
            <a:r>
              <a:rPr lang="en-US" dirty="0" err="1" smtClean="0"/>
              <a:t>wherthe</a:t>
            </a:r>
            <a:r>
              <a:rPr lang="en-US" dirty="0"/>
              <a:t> status equals "A" </a:t>
            </a:r>
            <a:r>
              <a:rPr lang="en-US" b="1" dirty="0"/>
              <a:t>and</a:t>
            </a:r>
            <a:r>
              <a:rPr lang="en-US" dirty="0"/>
              <a:t> </a:t>
            </a:r>
            <a:r>
              <a:rPr lang="en-US" i="1" dirty="0"/>
              <a:t>either</a:t>
            </a:r>
            <a:r>
              <a:rPr lang="en-US" dirty="0"/>
              <a:t> </a:t>
            </a:r>
            <a:r>
              <a:rPr lang="en-US" dirty="0" err="1"/>
              <a:t>qty</a:t>
            </a:r>
            <a:r>
              <a:rPr lang="en-US" dirty="0"/>
              <a:t> is less than (</a:t>
            </a:r>
            <a:r>
              <a:rPr lang="en-US" dirty="0">
                <a:hlinkClick r:id="rId2" tooltip="$lt"/>
              </a:rPr>
              <a:t>$lt</a:t>
            </a:r>
            <a:r>
              <a:rPr lang="en-US" dirty="0"/>
              <a:t>) 30 </a:t>
            </a:r>
            <a:r>
              <a:rPr lang="en-US" i="1" dirty="0"/>
              <a:t>or</a:t>
            </a:r>
            <a:r>
              <a:rPr lang="en-US" dirty="0"/>
              <a:t> item starts with the character </a:t>
            </a:r>
            <a:r>
              <a:rPr lang="en-US" dirty="0" smtClean="0"/>
              <a:t>”p”</a:t>
            </a:r>
            <a:endParaRPr lang="en-US" dirty="0"/>
          </a:p>
          <a:p>
            <a:r>
              <a:rPr lang="en-US" dirty="0" err="1" smtClean="0"/>
              <a:t>Redis</a:t>
            </a:r>
            <a:endParaRPr lang="en-US" dirty="0" smtClean="0"/>
          </a:p>
          <a:p>
            <a:pPr lvl="1"/>
            <a:r>
              <a:rPr lang="en-US" dirty="0"/>
              <a:t>SADD product:category:1 5 </a:t>
            </a:r>
            <a:r>
              <a:rPr lang="en-US" dirty="0" smtClean="0"/>
              <a:t>10 // Put product IDs 5 and 10 in category 1.</a:t>
            </a:r>
          </a:p>
          <a:p>
            <a:pPr lvl="1"/>
            <a:r>
              <a:rPr lang="en-US" dirty="0"/>
              <a:t>SMEMBERS </a:t>
            </a:r>
            <a:r>
              <a:rPr lang="en-US" dirty="0" smtClean="0"/>
              <a:t>product:category:2 // Get the IDs of all products in category 2.</a:t>
            </a:r>
          </a:p>
          <a:p>
            <a:r>
              <a:rPr lang="en-US" dirty="0" err="1" smtClean="0"/>
              <a:t>DynamoDB</a:t>
            </a:r>
            <a:endParaRPr lang="en-US" dirty="0" smtClean="0"/>
          </a:p>
          <a:p>
            <a:pPr lvl="1"/>
            <a:r>
              <a:rPr lang="en-US" b="1" dirty="0" err="1"/>
              <a:t>var</a:t>
            </a:r>
            <a:r>
              <a:rPr lang="en-US" dirty="0"/>
              <a:t> </a:t>
            </a:r>
            <a:r>
              <a:rPr lang="en-US" dirty="0" err="1"/>
              <a:t>params</a:t>
            </a:r>
            <a:r>
              <a:rPr lang="en-US" dirty="0"/>
              <a:t> =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{ </a:t>
            </a:r>
            <a:r>
              <a:rPr lang="en-US" dirty="0" err="1"/>
              <a:t>TableName</a:t>
            </a:r>
            <a:r>
              <a:rPr lang="en-US" dirty="0"/>
              <a:t> : "Movies",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err="1" smtClean="0"/>
              <a:t>KeyConditionExpression</a:t>
            </a:r>
            <a:r>
              <a:rPr lang="en-US" dirty="0"/>
              <a:t>: "#</a:t>
            </a:r>
            <a:r>
              <a:rPr lang="en-US" dirty="0" err="1"/>
              <a:t>yr</a:t>
            </a:r>
            <a:r>
              <a:rPr lang="en-US" dirty="0"/>
              <a:t> = :</a:t>
            </a:r>
            <a:r>
              <a:rPr lang="en-US" dirty="0" err="1"/>
              <a:t>yyyy</a:t>
            </a:r>
            <a:r>
              <a:rPr lang="en-US" dirty="0" smtClean="0"/>
              <a:t>",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err="1" smtClean="0"/>
              <a:t>ExpressionAttributeNames</a:t>
            </a:r>
            <a:r>
              <a:rPr lang="en-US" dirty="0"/>
              <a:t>:{ "#</a:t>
            </a:r>
            <a:r>
              <a:rPr lang="en-US" dirty="0" err="1"/>
              <a:t>yr</a:t>
            </a:r>
            <a:r>
              <a:rPr lang="en-US" dirty="0"/>
              <a:t>": "year" },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err="1" smtClean="0"/>
              <a:t>ExpressionAttributeValues</a:t>
            </a:r>
            <a:r>
              <a:rPr lang="en-US" dirty="0"/>
              <a:t>: { ":yyyy":1985 }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};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72516" y="2735108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Dynamo DB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2000" dirty="0" smtClean="0">
                <a:latin typeface="+mn-lt"/>
              </a:rPr>
              <a:t>Queries on keys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charset="0"/>
              <a:buChar char="•"/>
            </a:pPr>
            <a:r>
              <a:rPr lang="en-US" sz="2000" dirty="0" smtClean="0">
                <a:latin typeface="+mn-lt"/>
              </a:rPr>
              <a:t>Scans on values</a:t>
            </a:r>
            <a:endParaRPr lang="en-US" sz="20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53597757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218" y="66699"/>
            <a:ext cx="5510395" cy="369063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5904" y="196172"/>
            <a:ext cx="8279946" cy="581698"/>
          </a:xfrm>
        </p:spPr>
        <p:txBody>
          <a:bodyPr/>
          <a:lstStyle/>
          <a:p>
            <a:r>
              <a:rPr lang="en-US" dirty="0" smtClean="0"/>
              <a:t>Columnar (Relational) Database</a:t>
            </a:r>
            <a:br>
              <a:rPr lang="en-US" dirty="0" smtClean="0"/>
            </a:br>
            <a:r>
              <a:rPr lang="en-US" sz="1400" dirty="0"/>
              <a:t>(https://</a:t>
            </a:r>
            <a:r>
              <a:rPr lang="en-US" sz="1400" dirty="0" err="1"/>
              <a:t>www.dbbest.com</a:t>
            </a:r>
            <a:r>
              <a:rPr lang="en-US" sz="1400" dirty="0"/>
              <a:t>/blog/column-oriented-database-technologies/)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199" y="922493"/>
            <a:ext cx="5441895" cy="385180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Columnar and Row are both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Relational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Support SQL operations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But differ in data storage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Row keeps row data</a:t>
            </a:r>
            <a:br>
              <a:rPr lang="en-US" dirty="0" smtClean="0"/>
            </a:br>
            <a:r>
              <a:rPr lang="en-US" dirty="0" smtClean="0"/>
              <a:t>together in blocks.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Columnar keys column</a:t>
            </a:r>
            <a:br>
              <a:rPr lang="en-US" dirty="0" smtClean="0"/>
            </a:br>
            <a:r>
              <a:rPr lang="en-US" dirty="0" smtClean="0"/>
              <a:t>data together in blocks.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This determines performance for different</a:t>
            </a:r>
            <a:br>
              <a:rPr lang="en-US" dirty="0" smtClean="0"/>
            </a:br>
            <a:r>
              <a:rPr lang="en-US" dirty="0" smtClean="0"/>
              <a:t>types of query, e.g.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Columnar is extremely powerful for BI scenarios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A</a:t>
            </a:r>
            <a:r>
              <a:rPr lang="en-US" dirty="0" smtClean="0"/>
              <a:t>ggregation ops, e.g. SUM, AVG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PROJECT (do not load all of the row) to get a few columns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Row is powerful for OLTP. Transaction typically create</a:t>
            </a:r>
            <a:br>
              <a:rPr lang="en-US" dirty="0" smtClean="0"/>
            </a:br>
            <a:r>
              <a:rPr lang="en-US" dirty="0" smtClean="0"/>
              <a:t>and retrieve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One row at a time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 smtClean="0"/>
              <a:t>All the columns of a single row.</a:t>
            </a:r>
            <a:br>
              <a:rPr lang="en-US" dirty="0" smtClean="0"/>
            </a:b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0523863"/>
      </p:ext>
    </p:extLst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84927"/>
            <a:ext cx="4228088" cy="3730317"/>
          </a:xfrm>
        </p:spPr>
        <p:txBody>
          <a:bodyPr/>
          <a:lstStyle/>
          <a:p>
            <a:r>
              <a:rPr lang="en-US" dirty="0" smtClean="0"/>
              <a:t>Exactly what it sounds like</a:t>
            </a:r>
          </a:p>
          <a:p>
            <a:r>
              <a:rPr lang="en-US" dirty="0" smtClean="0"/>
              <a:t>Two core types</a:t>
            </a:r>
          </a:p>
          <a:p>
            <a:pPr lvl="1"/>
            <a:r>
              <a:rPr lang="en-US" dirty="0" smtClean="0"/>
              <a:t>Node</a:t>
            </a:r>
          </a:p>
          <a:p>
            <a:pPr lvl="1"/>
            <a:r>
              <a:rPr lang="en-US" dirty="0" smtClean="0"/>
              <a:t>Edge (link)</a:t>
            </a:r>
          </a:p>
          <a:p>
            <a:r>
              <a:rPr lang="en-US" dirty="0" smtClean="0"/>
              <a:t>Nodes and Edges have</a:t>
            </a:r>
          </a:p>
          <a:p>
            <a:pPr lvl="1"/>
            <a:r>
              <a:rPr lang="en-US" dirty="0" smtClean="0"/>
              <a:t>Label(s) = “Kind”</a:t>
            </a:r>
          </a:p>
          <a:p>
            <a:pPr lvl="1"/>
            <a:r>
              <a:rPr lang="en-US" dirty="0" smtClean="0"/>
              <a:t>Properties  (free form)</a:t>
            </a:r>
            <a:endParaRPr lang="en-US" dirty="0"/>
          </a:p>
          <a:p>
            <a:r>
              <a:rPr lang="en-US" dirty="0" smtClean="0"/>
              <a:t>Query is of the form</a:t>
            </a:r>
          </a:p>
          <a:p>
            <a:pPr lvl="1"/>
            <a:r>
              <a:rPr lang="en-US" dirty="0" smtClean="0"/>
              <a:t>p1(n)-p2</a:t>
            </a:r>
            <a:r>
              <a:rPr lang="pt-BR" dirty="0" smtClean="0"/>
              <a:t>(e)-p3(m)</a:t>
            </a:r>
          </a:p>
          <a:p>
            <a:pPr lvl="1"/>
            <a:r>
              <a:rPr lang="pt-BR" dirty="0" err="1" smtClean="0"/>
              <a:t>n</a:t>
            </a:r>
            <a:r>
              <a:rPr lang="pt-BR" dirty="0" smtClean="0"/>
              <a:t>, m are nodes; e </a:t>
            </a:r>
            <a:r>
              <a:rPr lang="pt-BR" dirty="0" err="1" smtClean="0"/>
              <a:t>is</a:t>
            </a:r>
            <a:r>
              <a:rPr lang="pt-BR" dirty="0"/>
              <a:t> </a:t>
            </a:r>
            <a:r>
              <a:rPr lang="pt-BR" dirty="0" err="1" smtClean="0"/>
              <a:t>an</a:t>
            </a:r>
            <a:r>
              <a:rPr lang="pt-BR" dirty="0" smtClean="0"/>
              <a:t> </a:t>
            </a:r>
            <a:r>
              <a:rPr lang="pt-BR" dirty="0" err="1" smtClean="0"/>
              <a:t>edge</a:t>
            </a:r>
            <a:endParaRPr lang="pt-BR" dirty="0" smtClean="0"/>
          </a:p>
          <a:p>
            <a:pPr lvl="1"/>
            <a:r>
              <a:rPr lang="pt-BR" dirty="0"/>
              <a:t>p</a:t>
            </a:r>
            <a:r>
              <a:rPr lang="pt-BR" dirty="0" smtClean="0"/>
              <a:t>1, p2, p3 are </a:t>
            </a:r>
            <a:r>
              <a:rPr lang="pt-BR" dirty="0" err="1" smtClean="0"/>
              <a:t>predicates</a:t>
            </a:r>
            <a:r>
              <a:rPr lang="pt-BR" dirty="0" smtClean="0"/>
              <a:t> </a:t>
            </a:r>
            <a:r>
              <a:rPr lang="pt-BR" dirty="0" err="1" smtClean="0"/>
              <a:t>on</a:t>
            </a:r>
            <a:r>
              <a:rPr lang="pt-BR" dirty="0" smtClean="0"/>
              <a:t> </a:t>
            </a:r>
            <a:r>
              <a:rPr lang="pt-BR" dirty="0" err="1" smtClean="0"/>
              <a:t>labels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864" y="583970"/>
            <a:ext cx="5046580" cy="357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071336"/>
      </p:ext>
    </p:extLst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Graph Query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940" y="511383"/>
            <a:ext cx="6959150" cy="415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56675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Thanks, but Why?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86117" y="687778"/>
            <a:ext cx="3260623" cy="3948957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 dirty="0" smtClean="0"/>
              <a:t>The initial idea was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err="1" smtClean="0">
                <a:solidFill>
                  <a:srgbClr val="0070C0"/>
                </a:solidFill>
              </a:rPr>
              <a:t>DynamoDB</a:t>
            </a:r>
            <a:r>
              <a:rPr lang="en-US" dirty="0" smtClean="0">
                <a:solidFill>
                  <a:srgbClr val="0070C0"/>
                </a:solidFill>
              </a:rPr>
              <a:t> for the forum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00B050"/>
                </a:solidFill>
              </a:rPr>
              <a:t>Neo4J to track/query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00B050"/>
                </a:solidFill>
              </a:rPr>
              <a:t>Who bought what?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00B050"/>
                </a:solidFill>
              </a:rPr>
              <a:t>Who has bought things similar to whom?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00B050"/>
                </a:solidFill>
              </a:rPr>
              <a:t>Who commented on what?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>
                <a:solidFill>
                  <a:srgbClr val="00B050"/>
                </a:solidFill>
              </a:rPr>
              <a:t>e</a:t>
            </a:r>
            <a:r>
              <a:rPr lang="en-US" dirty="0" smtClean="0">
                <a:solidFill>
                  <a:srgbClr val="00B050"/>
                </a:solidFill>
              </a:rPr>
              <a:t>tc.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FF0000"/>
                </a:solidFill>
              </a:rPr>
              <a:t>Use </a:t>
            </a:r>
            <a:r>
              <a:rPr lang="en-US" dirty="0" err="1" smtClean="0">
                <a:solidFill>
                  <a:srgbClr val="FF0000"/>
                </a:solidFill>
              </a:rPr>
              <a:t>Redis</a:t>
            </a:r>
            <a:r>
              <a:rPr lang="en-US" dirty="0" smtClean="0">
                <a:solidFill>
                  <a:srgbClr val="FF0000"/>
                </a:solidFill>
              </a:rPr>
              <a:t> to optimize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err="1" smtClean="0">
                <a:solidFill>
                  <a:srgbClr val="FF0000"/>
                </a:solidFill>
              </a:rPr>
              <a:t>Idempotency</a:t>
            </a:r>
            <a:endParaRPr lang="en-US" dirty="0" smtClean="0">
              <a:solidFill>
                <a:srgbClr val="FF0000"/>
              </a:solidFill>
            </a:endParaRP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err="1" smtClean="0">
                <a:solidFill>
                  <a:srgbClr val="FF0000"/>
                </a:solidFill>
              </a:rPr>
              <a:t>Etag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 dirty="0" smtClean="0">
                <a:solidFill>
                  <a:schemeClr val="bg2"/>
                </a:solidFill>
              </a:rPr>
              <a:t>But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we do not have enough time to do in context of solution.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Will have to do smaller scenarios and use cases.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endParaRPr lang="en-US" dirty="0" smtClean="0">
              <a:solidFill>
                <a:srgbClr val="FF0000"/>
              </a:solidFill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741" y="744466"/>
            <a:ext cx="5422618" cy="34326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71922" y="3560496"/>
            <a:ext cx="2201034" cy="616577"/>
          </a:xfrm>
          <a:prstGeom prst="rect">
            <a:avLst/>
          </a:prstGeom>
          <a:solidFill>
            <a:srgbClr val="0070C0">
              <a:alpha val="34000"/>
            </a:srgbClr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909250" y="1592781"/>
            <a:ext cx="446410" cy="2186199"/>
          </a:xfrm>
          <a:prstGeom prst="rect">
            <a:avLst/>
          </a:prstGeom>
          <a:solidFill>
            <a:srgbClr val="00B050">
              <a:alpha val="34000"/>
            </a:srgbClr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972009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Microservice</a:t>
            </a:r>
            <a:br>
              <a:rPr lang="en-US" dirty="0" smtClean="0"/>
            </a:br>
            <a:r>
              <a:rPr lang="en-US" dirty="0" smtClean="0"/>
              <a:t>XYZ Scaling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203226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br>
              <a:rPr lang="en-US" dirty="0" smtClean="0"/>
            </a:br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2600"/>
      </p:ext>
    </p:extLst>
  </p:cSld>
  <p:clrMapOvr>
    <a:masterClrMapping/>
  </p:clrMapOvr>
  <p:transition spd="med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Microservices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119" y="583970"/>
            <a:ext cx="5659126" cy="423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01025"/>
      </p:ext>
    </p:extLst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Microservice Scaling</a:t>
            </a:r>
            <a:endParaRPr lang="en-US" dirty="0"/>
          </a:p>
        </p:txBody>
      </p:sp>
      <p:pic>
        <p:nvPicPr>
          <p:cNvPr id="7170" name="Picture 2" descr="https://devcentral.f5.com/Portals/0/Users/038/38/38/x-axis-scal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882" y="196172"/>
            <a:ext cx="3239344" cy="174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devcentral.f5.com/Portals/0/Users/038/38/38/y-axis-scal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04" y="742590"/>
            <a:ext cx="4257675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devcentral.f5.com/Portals/0/Users/038/38/38/z-axis-scalin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504" y="2380889"/>
            <a:ext cx="4135520" cy="129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s://devcentral.f5.com/Portals/0/Users/038/38/38/x_and_y_axis_scaling_patter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04" y="2416780"/>
            <a:ext cx="3634699" cy="187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038833" y="4330418"/>
            <a:ext cx="610516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https://devcentral.f5.com/articles/the-art-of-scale-microservices-the-scale-cube-and-load-balancing</a:t>
            </a:r>
          </a:p>
        </p:txBody>
      </p:sp>
    </p:spTree>
    <p:extLst>
      <p:ext uri="{BB962C8B-B14F-4D97-AF65-F5344CB8AC3E}">
        <p14:creationId xmlns:p14="http://schemas.microsoft.com/office/powerpoint/2010/main" val="2102301424"/>
      </p:ext>
    </p:extLst>
  </p:cSld>
  <p:clrMapOvr>
    <a:masterClrMapping/>
  </p:clrMapOvr>
  <p:transition spd="med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Microservice Scaling</a:t>
            </a:r>
            <a:endParaRPr lang="en-US" dirty="0"/>
          </a:p>
        </p:txBody>
      </p:sp>
      <p:pic>
        <p:nvPicPr>
          <p:cNvPr id="7170" name="Picture 2" descr="https://devcentral.f5.com/Portals/0/Users/038/38/38/x-axis-scal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882" y="196172"/>
            <a:ext cx="3239344" cy="174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devcentral.f5.com/Portals/0/Users/038/38/38/y-axis-scal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04" y="742590"/>
            <a:ext cx="4257675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devcentral.f5.com/Portals/0/Users/038/38/38/z-axis-scalin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504" y="2380889"/>
            <a:ext cx="4135520" cy="129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s://devcentral.f5.com/Portals/0/Users/038/38/38/x_and_y_axis_scaling_patter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04" y="2416780"/>
            <a:ext cx="3634699" cy="187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038833" y="4330418"/>
            <a:ext cx="610516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https://devcentral.f5.com/articles/the-art-of-scale-microservices-the-scale-cube-and-load-balancing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23680" y="882031"/>
            <a:ext cx="5016397" cy="3414230"/>
          </a:xfrm>
          <a:prstGeom prst="roundRect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15867" y="1197620"/>
            <a:ext cx="4477304" cy="29212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1" fontAlgn="base" hangingPunct="1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Clr>
                <a:schemeClr val="accent1"/>
              </a:buClr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 marL="574675" indent="-223838" algn="l" rtl="0" eaLnBrk="1" fontAlgn="base" hangingPunct="1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Clr>
                <a:schemeClr val="accent1"/>
              </a:buClr>
              <a:buFont typeface="Museo Sans For Dell" pitchFamily="2" charset="0"/>
              <a:buChar char="–"/>
              <a:defRPr sz="16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 marL="909638" indent="-220663" algn="l" rtl="0" eaLnBrk="1" fontAlgn="base" hangingPunct="1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Clr>
                <a:schemeClr val="accent1"/>
              </a:buClr>
              <a:buFont typeface="Museo Sans For Dell" pitchFamily="2" charset="0"/>
              <a:buChar char="–"/>
              <a:defRPr sz="14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 marL="1200150" indent="-176213" algn="l" rtl="0" eaLnBrk="1" fontAlgn="base" hangingPunct="1">
              <a:lnSpc>
                <a:spcPct val="100000"/>
              </a:lnSpc>
              <a:spcBef>
                <a:spcPts val="100"/>
              </a:spcBef>
              <a:spcAft>
                <a:spcPts val="200"/>
              </a:spcAft>
              <a:buClr>
                <a:schemeClr val="accent1"/>
              </a:buClr>
              <a:buFont typeface="Museo For Dell 300" pitchFamily="50" charset="0"/>
              <a:buChar char="–"/>
              <a:defRPr sz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 marL="1608138" indent="-2365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bg1"/>
              </a:buClr>
              <a:buFont typeface="Museo For Dell 300" pitchFamily="50" charset="0"/>
              <a:buChar char="–"/>
              <a:defRPr sz="18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5pPr>
            <a:lvl6pPr marL="20653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6pPr>
            <a:lvl7pPr marL="25225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7pPr>
            <a:lvl8pPr marL="29797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8pPr>
            <a:lvl9pPr marL="34369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spcAft>
                <a:spcPts val="300"/>
              </a:spcAft>
              <a:buFont typeface="Arial" pitchFamily="34" charset="0"/>
              <a:buNone/>
            </a:pPr>
            <a:r>
              <a:rPr lang="en-US" sz="1400" kern="0" dirty="0" smtClean="0">
                <a:solidFill>
                  <a:srgbClr val="FFFFFF"/>
                </a:solidFill>
              </a:rPr>
              <a:t>X-Axis (Horizontal Scaling) assumes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sz="1400" kern="0" dirty="0" smtClean="0">
                <a:solidFill>
                  <a:srgbClr val="FFFFFF"/>
                </a:solidFill>
              </a:rPr>
              <a:t>Each instance has equal access to data </a:t>
            </a:r>
            <a:r>
              <a:rPr lang="en-US" sz="1400" kern="0" dirty="0" smtClean="0">
                <a:solidFill>
                  <a:srgbClr val="FFFFFF"/>
                </a:solidFill>
                <a:sym typeface="Wingdings"/>
              </a:rPr>
              <a:t>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sz="1400" kern="0" dirty="0" smtClean="0">
                <a:solidFill>
                  <a:srgbClr val="FFFFFF"/>
                </a:solidFill>
                <a:sym typeface="Wingdings"/>
              </a:rPr>
              <a:t>Highly scalable database in some scenarios.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endParaRPr lang="en-US" sz="1400" kern="0" dirty="0">
              <a:solidFill>
                <a:srgbClr val="FFFFFF"/>
              </a:solidFill>
              <a:sym typeface="Wingdings"/>
            </a:endParaRP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400" kern="0" dirty="0" smtClean="0">
                <a:solidFill>
                  <a:srgbClr val="FFFFFF"/>
                </a:solidFill>
                <a:sym typeface="Wingdings"/>
              </a:rPr>
              <a:t>And is the assumed model for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sz="1400" kern="0" dirty="0" smtClean="0">
                <a:solidFill>
                  <a:srgbClr val="FFFFFF"/>
                </a:solidFill>
                <a:sym typeface="Wingdings"/>
              </a:rPr>
              <a:t>Lambda functions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sz="1400" kern="0" dirty="0" smtClean="0">
                <a:solidFill>
                  <a:srgbClr val="FFFFFF"/>
                </a:solidFill>
                <a:sym typeface="Wingdings"/>
              </a:rPr>
              <a:t>Elastic </a:t>
            </a:r>
            <a:r>
              <a:rPr lang="en-US" sz="1400" kern="0" dirty="0" err="1" smtClean="0">
                <a:solidFill>
                  <a:srgbClr val="FFFFFF"/>
                </a:solidFill>
                <a:sym typeface="Wingdings"/>
              </a:rPr>
              <a:t>BeanStalk</a:t>
            </a:r>
            <a:endParaRPr lang="en-US" sz="1400" kern="0" dirty="0" smtClean="0">
              <a:solidFill>
                <a:srgbClr val="FFFFFF"/>
              </a:solidFill>
              <a:sym typeface="Wingdings"/>
            </a:endParaRPr>
          </a:p>
          <a:p>
            <a:pPr>
              <a:spcBef>
                <a:spcPts val="0"/>
              </a:spcBef>
              <a:spcAft>
                <a:spcPts val="300"/>
              </a:spcAft>
            </a:pPr>
            <a:endParaRPr lang="en-US" sz="1400" kern="0" dirty="0">
              <a:solidFill>
                <a:srgbClr val="FFFFFF"/>
              </a:solidFill>
              <a:sym typeface="Wingdings"/>
            </a:endParaRP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400" kern="0" dirty="0" smtClean="0">
                <a:solidFill>
                  <a:srgbClr val="FFFFFF"/>
                </a:solidFill>
                <a:sym typeface="Wingdings"/>
              </a:rPr>
              <a:t>This is hard to achieve for scenarios like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sz="1400" kern="0" dirty="0" err="1" smtClean="0">
                <a:solidFill>
                  <a:srgbClr val="FFFFFF"/>
                </a:solidFill>
                <a:sym typeface="Wingdings"/>
              </a:rPr>
              <a:t>ETag</a:t>
            </a:r>
            <a:endParaRPr lang="en-US" sz="1400" kern="0" dirty="0" smtClean="0">
              <a:solidFill>
                <a:srgbClr val="FFFFFF"/>
              </a:solidFill>
              <a:sym typeface="Wingdings"/>
            </a:endParaRP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sz="1400" kern="0" dirty="0" err="1" smtClean="0">
                <a:solidFill>
                  <a:srgbClr val="FFFFFF"/>
                </a:solidFill>
              </a:rPr>
              <a:t>Idempotentcy</a:t>
            </a:r>
            <a:r>
              <a:rPr lang="en-US" sz="1400" kern="0" dirty="0" smtClean="0">
                <a:solidFill>
                  <a:srgbClr val="FFFFFF"/>
                </a:solidFill>
              </a:rPr>
              <a:t> tokens</a:t>
            </a:r>
            <a:endParaRPr lang="en-US" sz="14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254655"/>
      </p:ext>
    </p:extLst>
  </p:cSld>
  <p:clrMapOvr>
    <a:masterClrMapping/>
  </p:clrMapOvr>
  <p:transition spd="med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Redis</a:t>
            </a:r>
            <a:r>
              <a:rPr lang="en-US" dirty="0" smtClean="0"/>
              <a:t> (</a:t>
            </a:r>
            <a:r>
              <a:rPr lang="en-US" dirty="0" err="1" smtClean="0"/>
              <a:t>Memcache</a:t>
            </a:r>
            <a:r>
              <a:rPr lang="en-US" dirty="0" smtClean="0"/>
              <a:t>), </a:t>
            </a:r>
            <a:r>
              <a:rPr lang="en-US" dirty="0" err="1" smtClean="0"/>
              <a:t>ETag</a:t>
            </a:r>
            <a:r>
              <a:rPr lang="en-US" dirty="0" smtClean="0"/>
              <a:t>, </a:t>
            </a:r>
            <a:r>
              <a:rPr lang="en-US" dirty="0" err="1" smtClean="0"/>
              <a:t>Idempotency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>
          <a:xfrm>
            <a:off x="457200" y="2476896"/>
            <a:ext cx="8267140" cy="207892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ETag</a:t>
            </a:r>
            <a:endParaRPr lang="en-US" dirty="0" smtClean="0"/>
          </a:p>
          <a:p>
            <a:pPr lvl="1"/>
            <a:r>
              <a:rPr lang="en-US" dirty="0" smtClean="0"/>
              <a:t>Store {URL, </a:t>
            </a:r>
            <a:r>
              <a:rPr lang="en-US" dirty="0" err="1" smtClean="0"/>
              <a:t>ETag</a:t>
            </a:r>
            <a:r>
              <a:rPr lang="en-US" dirty="0" smtClean="0"/>
              <a:t>} on GET cache miss.</a:t>
            </a:r>
          </a:p>
          <a:p>
            <a:pPr lvl="1"/>
            <a:r>
              <a:rPr lang="en-US" dirty="0" smtClean="0"/>
              <a:t>Invalidate tag on any PUT, POST</a:t>
            </a:r>
          </a:p>
          <a:p>
            <a:pPr lvl="1"/>
            <a:r>
              <a:rPr lang="en-US" dirty="0" smtClean="0"/>
              <a:t>Fail safe: If any doubt, e.g. partition, error, </a:t>
            </a:r>
            <a:r>
              <a:rPr lang="mr-IN" dirty="0" smtClean="0"/>
              <a:t>…</a:t>
            </a:r>
            <a:r>
              <a:rPr lang="en-US" dirty="0" smtClean="0"/>
              <a:t>, treat as a conflict.</a:t>
            </a:r>
          </a:p>
          <a:p>
            <a:r>
              <a:rPr lang="en-US" dirty="0" err="1" smtClean="0"/>
              <a:t>Idempotency</a:t>
            </a:r>
            <a:endParaRPr lang="en-US" dirty="0" smtClean="0"/>
          </a:p>
          <a:p>
            <a:pPr lvl="1"/>
            <a:r>
              <a:rPr lang="en-US" dirty="0" smtClean="0"/>
              <a:t>Check for duplicate, and create if not exists.</a:t>
            </a:r>
          </a:p>
          <a:p>
            <a:pPr lvl="1"/>
            <a:r>
              <a:rPr lang="en-US" dirty="0" smtClean="0"/>
              <a:t>Fail safe: do not process a request if any doubt.</a:t>
            </a:r>
            <a:endParaRPr lang="en-US" dirty="0"/>
          </a:p>
        </p:txBody>
      </p:sp>
      <p:pic>
        <p:nvPicPr>
          <p:cNvPr id="3" name="Picture 2" descr="https://devcentral.f5.com/Portals/0/Users/038/38/38/x-axis-scal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76" y="639370"/>
            <a:ext cx="3239344" cy="174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707" y="1057175"/>
            <a:ext cx="3293458" cy="110125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592420" y="1375646"/>
            <a:ext cx="1481287" cy="13864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endCxn id="4" idx="1"/>
          </p:cNvCxnSpPr>
          <p:nvPr/>
        </p:nvCxnSpPr>
        <p:spPr>
          <a:xfrm flipV="1">
            <a:off x="3592420" y="1607800"/>
            <a:ext cx="1481287" cy="27463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592420" y="1752658"/>
            <a:ext cx="1481287" cy="54308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02661"/>
      </p:ext>
    </p:extLst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172"/>
            <a:ext cx="8239126" cy="637097"/>
          </a:xfrm>
        </p:spPr>
        <p:txBody>
          <a:bodyPr/>
          <a:lstStyle/>
          <a:p>
            <a:r>
              <a:rPr lang="en-US" dirty="0" smtClean="0"/>
              <a:t>Similar to express-</a:t>
            </a:r>
            <a:r>
              <a:rPr lang="en-US" dirty="0" err="1" smtClean="0"/>
              <a:t>redis</a:t>
            </a:r>
            <a:r>
              <a:rPr lang="en-US" dirty="0" smtClean="0"/>
              <a:t>-cache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(https://</a:t>
            </a:r>
            <a:r>
              <a:rPr lang="en-US" sz="1800" dirty="0" err="1"/>
              <a:t>www.npmjs.com</a:t>
            </a:r>
            <a:r>
              <a:rPr lang="en-US" sz="1800" dirty="0"/>
              <a:t>/package/express-</a:t>
            </a:r>
            <a:r>
              <a:rPr lang="en-US" sz="1800" dirty="0" err="1"/>
              <a:t>redis</a:t>
            </a:r>
            <a:r>
              <a:rPr lang="en-US" sz="1800" dirty="0"/>
              <a:t>-cache)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15" y="954042"/>
            <a:ext cx="6449353" cy="376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56299"/>
      </p:ext>
    </p:extLst>
  </p:cSld>
  <p:clrMapOvr>
    <a:masterClrMapping/>
  </p:clrMapOvr>
  <p:transition spd="med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12 Factor</a:t>
            </a:r>
            <a:br>
              <a:rPr lang="en-US" dirty="0" smtClean="0"/>
            </a:b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05592" y="3227292"/>
            <a:ext cx="704782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12factor.net/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www.slideshare.net</a:t>
            </a:r>
            <a:r>
              <a:rPr lang="en-US" dirty="0"/>
              <a:t>/</a:t>
            </a:r>
            <a:r>
              <a:rPr lang="en-US" dirty="0" err="1"/>
              <a:t>bifer</a:t>
            </a:r>
            <a:r>
              <a:rPr lang="en-US" dirty="0"/>
              <a:t>/twelve-factor-apps</a:t>
            </a:r>
          </a:p>
        </p:txBody>
      </p:sp>
    </p:spTree>
    <p:extLst>
      <p:ext uri="{BB962C8B-B14F-4D97-AF65-F5344CB8AC3E}">
        <p14:creationId xmlns:p14="http://schemas.microsoft.com/office/powerpoint/2010/main" val="1205836116"/>
      </p:ext>
    </p:extLst>
  </p:cSld>
  <p:clrMapOvr>
    <a:masterClrMapping/>
  </p:clrMapOvr>
  <p:transition spd="med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12 Factors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061" y="702307"/>
            <a:ext cx="4419406" cy="3979421"/>
          </a:xfrm>
          <a:prstGeom prst="rect">
            <a:avLst/>
          </a:prstGeom>
          <a:noFill/>
        </p:spPr>
        <p:txBody>
          <a:bodyPr wrap="none" numCol="1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>
                <a:latin typeface="+mn-lt"/>
              </a:rPr>
              <a:t>I. </a:t>
            </a:r>
            <a:r>
              <a:rPr lang="en-US" sz="1600" dirty="0" smtClean="0">
                <a:latin typeface="+mn-lt"/>
              </a:rPr>
              <a:t>Codebase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One </a:t>
            </a:r>
            <a:r>
              <a:rPr lang="en-US" sz="1600" dirty="0">
                <a:latin typeface="+mn-lt"/>
              </a:rPr>
              <a:t>codebase </a:t>
            </a:r>
            <a:r>
              <a:rPr lang="en-US" sz="1600" dirty="0" smtClean="0">
                <a:latin typeface="+mn-lt"/>
              </a:rPr>
              <a:t>tracked in revision control,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many deploys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/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II</a:t>
            </a:r>
            <a:r>
              <a:rPr lang="en-US" sz="1600" dirty="0">
                <a:latin typeface="+mn-lt"/>
              </a:rPr>
              <a:t>. </a:t>
            </a:r>
            <a:r>
              <a:rPr lang="en-US" sz="1600" dirty="0" smtClean="0">
                <a:latin typeface="+mn-lt"/>
              </a:rPr>
              <a:t>Dependencies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Explicitly </a:t>
            </a:r>
            <a:r>
              <a:rPr lang="en-US" sz="1600" dirty="0">
                <a:latin typeface="+mn-lt"/>
              </a:rPr>
              <a:t>declare and isolate </a:t>
            </a:r>
            <a:r>
              <a:rPr lang="en-US" sz="1600" dirty="0" smtClean="0">
                <a:latin typeface="+mn-lt"/>
              </a:rPr>
              <a:t>dependencies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/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III</a:t>
            </a:r>
            <a:r>
              <a:rPr lang="en-US" sz="1600" dirty="0">
                <a:latin typeface="+mn-lt"/>
              </a:rPr>
              <a:t>. </a:t>
            </a:r>
            <a:r>
              <a:rPr lang="en-US" sz="1600" dirty="0" err="1" smtClean="0">
                <a:latin typeface="+mn-lt"/>
              </a:rPr>
              <a:t>Config</a:t>
            </a:r>
            <a:r>
              <a:rPr lang="en-US" sz="1600" dirty="0" smtClean="0">
                <a:latin typeface="+mn-lt"/>
              </a:rPr>
              <a:t/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Store </a:t>
            </a:r>
            <a:r>
              <a:rPr lang="en-US" sz="1600" dirty="0" err="1">
                <a:latin typeface="+mn-lt"/>
              </a:rPr>
              <a:t>config</a:t>
            </a:r>
            <a:r>
              <a:rPr lang="en-US" sz="1600" dirty="0">
                <a:latin typeface="+mn-lt"/>
              </a:rPr>
              <a:t> in the </a:t>
            </a:r>
            <a:r>
              <a:rPr lang="en-US" sz="1600" dirty="0" smtClean="0">
                <a:latin typeface="+mn-lt"/>
              </a:rPr>
              <a:t>environment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/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IV</a:t>
            </a:r>
            <a:r>
              <a:rPr lang="en-US" sz="1600" dirty="0">
                <a:latin typeface="+mn-lt"/>
              </a:rPr>
              <a:t>. Backing </a:t>
            </a:r>
            <a:r>
              <a:rPr lang="en-US" sz="1600" dirty="0" smtClean="0">
                <a:latin typeface="+mn-lt"/>
              </a:rPr>
              <a:t>Services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Treat </a:t>
            </a:r>
            <a:r>
              <a:rPr lang="en-US" sz="1600" dirty="0">
                <a:latin typeface="+mn-lt"/>
              </a:rPr>
              <a:t>backing services as attached </a:t>
            </a:r>
            <a:r>
              <a:rPr lang="en-US" sz="1600" dirty="0" smtClean="0">
                <a:latin typeface="+mn-lt"/>
              </a:rPr>
              <a:t>resources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/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V</a:t>
            </a:r>
            <a:r>
              <a:rPr lang="en-US" sz="1600" dirty="0">
                <a:latin typeface="+mn-lt"/>
              </a:rPr>
              <a:t>. Build, release, </a:t>
            </a:r>
            <a:r>
              <a:rPr lang="en-US" sz="1600" dirty="0" smtClean="0">
                <a:latin typeface="+mn-lt"/>
              </a:rPr>
              <a:t>run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Strictly </a:t>
            </a:r>
            <a:r>
              <a:rPr lang="en-US" sz="1600" dirty="0">
                <a:latin typeface="+mn-lt"/>
              </a:rPr>
              <a:t>separate build and run </a:t>
            </a:r>
            <a:r>
              <a:rPr lang="en-US" sz="1600" dirty="0" smtClean="0">
                <a:latin typeface="+mn-lt"/>
              </a:rPr>
              <a:t>stages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/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VI</a:t>
            </a:r>
            <a:r>
              <a:rPr lang="en-US" sz="1600" dirty="0">
                <a:latin typeface="+mn-lt"/>
              </a:rPr>
              <a:t>. </a:t>
            </a:r>
            <a:r>
              <a:rPr lang="en-US" sz="1600" dirty="0" smtClean="0">
                <a:latin typeface="+mn-lt"/>
              </a:rPr>
              <a:t>Processes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Execute </a:t>
            </a:r>
            <a:r>
              <a:rPr lang="en-US" sz="1600" dirty="0">
                <a:latin typeface="+mn-lt"/>
              </a:rPr>
              <a:t>the app as one or more stateless processes</a:t>
            </a:r>
            <a:endParaRPr lang="en-US" sz="1600" dirty="0" smtClean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51442" y="702307"/>
            <a:ext cx="4419406" cy="3979421"/>
          </a:xfrm>
          <a:prstGeom prst="rect">
            <a:avLst/>
          </a:prstGeom>
          <a:noFill/>
        </p:spPr>
        <p:txBody>
          <a:bodyPr wrap="none" numCol="1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>
                <a:latin typeface="+mn-lt"/>
              </a:rPr>
              <a:t>VII. Port </a:t>
            </a:r>
            <a:r>
              <a:rPr lang="en-US" sz="1600" dirty="0" smtClean="0">
                <a:latin typeface="+mn-lt"/>
              </a:rPr>
              <a:t>binding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Export </a:t>
            </a:r>
            <a:r>
              <a:rPr lang="en-US" sz="1600" dirty="0">
                <a:latin typeface="+mn-lt"/>
              </a:rPr>
              <a:t>services via port </a:t>
            </a:r>
            <a:r>
              <a:rPr lang="en-US" sz="1600" dirty="0" smtClean="0">
                <a:latin typeface="+mn-lt"/>
              </a:rPr>
              <a:t>binding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/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VIII</a:t>
            </a:r>
            <a:r>
              <a:rPr lang="en-US" sz="1600" dirty="0">
                <a:latin typeface="+mn-lt"/>
              </a:rPr>
              <a:t>. </a:t>
            </a:r>
            <a:r>
              <a:rPr lang="en-US" sz="1600" dirty="0" smtClean="0">
                <a:latin typeface="+mn-lt"/>
              </a:rPr>
              <a:t>Concurrency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Scale </a:t>
            </a:r>
            <a:r>
              <a:rPr lang="en-US" sz="1600" dirty="0">
                <a:latin typeface="+mn-lt"/>
              </a:rPr>
              <a:t>out via the process </a:t>
            </a:r>
            <a:r>
              <a:rPr lang="en-US" sz="1600" dirty="0" smtClean="0">
                <a:latin typeface="+mn-lt"/>
              </a:rPr>
              <a:t>model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/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IX</a:t>
            </a:r>
            <a:r>
              <a:rPr lang="en-US" sz="1600" dirty="0">
                <a:latin typeface="+mn-lt"/>
              </a:rPr>
              <a:t>. </a:t>
            </a:r>
            <a:r>
              <a:rPr lang="en-US" sz="1600" dirty="0" smtClean="0">
                <a:latin typeface="+mn-lt"/>
              </a:rPr>
              <a:t>Disposability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Maximize </a:t>
            </a:r>
            <a:r>
              <a:rPr lang="en-US" sz="1600" dirty="0">
                <a:latin typeface="+mn-lt"/>
              </a:rPr>
              <a:t>robustness with fast </a:t>
            </a:r>
            <a:r>
              <a:rPr lang="en-US" sz="1600" dirty="0" smtClean="0">
                <a:latin typeface="+mn-lt"/>
              </a:rPr>
              <a:t>startup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and </a:t>
            </a:r>
            <a:r>
              <a:rPr lang="en-US" sz="1600" dirty="0">
                <a:latin typeface="+mn-lt"/>
              </a:rPr>
              <a:t>graceful </a:t>
            </a:r>
            <a:r>
              <a:rPr lang="en-US" sz="1600" dirty="0" smtClean="0">
                <a:latin typeface="+mn-lt"/>
              </a:rPr>
              <a:t>shutdown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/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X</a:t>
            </a:r>
            <a:r>
              <a:rPr lang="en-US" sz="1600" dirty="0">
                <a:latin typeface="+mn-lt"/>
              </a:rPr>
              <a:t>. Dev/prod </a:t>
            </a:r>
            <a:r>
              <a:rPr lang="en-US" sz="1600" dirty="0" smtClean="0">
                <a:latin typeface="+mn-lt"/>
              </a:rPr>
              <a:t>parity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Keep </a:t>
            </a:r>
            <a:r>
              <a:rPr lang="en-US" sz="1600" dirty="0">
                <a:latin typeface="+mn-lt"/>
              </a:rPr>
              <a:t>development, staging, and </a:t>
            </a:r>
            <a:r>
              <a:rPr lang="en-US" sz="1600" dirty="0" smtClean="0">
                <a:latin typeface="+mn-lt"/>
              </a:rPr>
              <a:t>production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as </a:t>
            </a:r>
            <a:r>
              <a:rPr lang="en-US" sz="1600" dirty="0">
                <a:latin typeface="+mn-lt"/>
              </a:rPr>
              <a:t>similar as </a:t>
            </a:r>
            <a:r>
              <a:rPr lang="en-US" sz="1600" dirty="0" smtClean="0">
                <a:latin typeface="+mn-lt"/>
              </a:rPr>
              <a:t>possible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/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XI</a:t>
            </a:r>
            <a:r>
              <a:rPr lang="en-US" sz="1600" dirty="0">
                <a:latin typeface="+mn-lt"/>
              </a:rPr>
              <a:t>. </a:t>
            </a:r>
            <a:r>
              <a:rPr lang="en-US" sz="1600" dirty="0" err="1">
                <a:latin typeface="+mn-lt"/>
              </a:rPr>
              <a:t>LogsTreat</a:t>
            </a:r>
            <a:r>
              <a:rPr lang="en-US" sz="1600" dirty="0">
                <a:latin typeface="+mn-lt"/>
              </a:rPr>
              <a:t> logs as event </a:t>
            </a:r>
            <a:r>
              <a:rPr lang="en-US" sz="1600" dirty="0" smtClean="0">
                <a:latin typeface="+mn-lt"/>
              </a:rPr>
              <a:t>streams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/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XII</a:t>
            </a:r>
            <a:r>
              <a:rPr lang="en-US" sz="1600" dirty="0">
                <a:latin typeface="+mn-lt"/>
              </a:rPr>
              <a:t>. Admin </a:t>
            </a:r>
            <a:r>
              <a:rPr lang="en-US" sz="1600" dirty="0" smtClean="0">
                <a:latin typeface="+mn-lt"/>
              </a:rPr>
              <a:t>processes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Run </a:t>
            </a:r>
            <a:r>
              <a:rPr lang="en-US" sz="1600" dirty="0">
                <a:latin typeface="+mn-lt"/>
              </a:rPr>
              <a:t>admin/management tasks as one-off processes</a:t>
            </a:r>
            <a:endParaRPr lang="en-US" sz="16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91380818"/>
      </p:ext>
    </p:extLst>
  </p:cSld>
  <p:clrMapOvr>
    <a:masterClrMapping/>
  </p:clrMapOvr>
  <p:transition spd="med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See 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441928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Databases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Consistency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CAP</a:t>
            </a:r>
            <a:br>
              <a:rPr lang="en-US" dirty="0" smtClean="0"/>
            </a:br>
            <a:r>
              <a:rPr lang="en-US" dirty="0" smtClean="0"/>
              <a:t>Theorem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Database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96601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172"/>
            <a:ext cx="8239126" cy="609398"/>
          </a:xfrm>
        </p:spPr>
        <p:txBody>
          <a:bodyPr/>
          <a:lstStyle/>
          <a:p>
            <a:r>
              <a:rPr lang="en-US" dirty="0" smtClean="0"/>
              <a:t>ACID Databases</a:t>
            </a:r>
            <a:br>
              <a:rPr lang="en-US" dirty="0" smtClean="0"/>
            </a:br>
            <a:r>
              <a:rPr lang="en-US" sz="1600" dirty="0"/>
              <a:t>(https://</a:t>
            </a:r>
            <a:r>
              <a:rPr lang="en-US" sz="1600" dirty="0" err="1"/>
              <a:t>www.linkedin.com</a:t>
            </a:r>
            <a:r>
              <a:rPr lang="en-US" sz="1600" dirty="0"/>
              <a:t>/pulse/what-acid-properties-database-</a:t>
            </a:r>
            <a:r>
              <a:rPr lang="en-US" sz="1600" dirty="0" err="1"/>
              <a:t>aseem</a:t>
            </a:r>
            <a:r>
              <a:rPr lang="en-US" sz="1600" dirty="0"/>
              <a:t>-</a:t>
            </a:r>
            <a:r>
              <a:rPr lang="en-US" sz="1600" dirty="0" err="1"/>
              <a:t>jain</a:t>
            </a:r>
            <a:r>
              <a:rPr lang="en-US" sz="1600" dirty="0"/>
              <a:t>/)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919726"/>
            <a:ext cx="6883400" cy="379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448216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 Theorem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4332" y="969264"/>
            <a:ext cx="3443288" cy="3545980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 smtClean="0"/>
              <a:t>Consistency</a:t>
            </a:r>
          </a:p>
          <a:p>
            <a:pPr marL="6858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 smtClean="0"/>
              <a:t>Every </a:t>
            </a:r>
            <a:r>
              <a:rPr lang="en-US" dirty="0"/>
              <a:t>read receives the most recent write or an </a:t>
            </a:r>
            <a:r>
              <a:rPr lang="en-US" dirty="0" smtClean="0"/>
              <a:t>error.</a:t>
            </a:r>
          </a:p>
          <a:p>
            <a:pPr marL="685800" lvl="2" indent="0">
              <a:lnSpc>
                <a:spcPct val="110000"/>
              </a:lnSpc>
              <a:spcBef>
                <a:spcPts val="0"/>
              </a:spcBef>
              <a:buNone/>
            </a:pPr>
            <a:endParaRPr lang="en-US" dirty="0"/>
          </a:p>
          <a:p>
            <a:pPr marL="290512" indent="-285750">
              <a:lnSpc>
                <a:spcPct val="110000"/>
              </a:lnSpc>
              <a:spcBef>
                <a:spcPts val="0"/>
              </a:spcBef>
            </a:pPr>
            <a:r>
              <a:rPr lang="en-US" dirty="0" smtClean="0"/>
              <a:t>Availability</a:t>
            </a:r>
          </a:p>
          <a:p>
            <a:pPr marL="6858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/>
              <a:t>Every request receives a (non-error) response – without guarantee that it contains the most recent </a:t>
            </a:r>
            <a:r>
              <a:rPr lang="en-US" dirty="0" smtClean="0"/>
              <a:t>write.</a:t>
            </a:r>
          </a:p>
          <a:p>
            <a:pPr marL="685800" lvl="2" indent="0">
              <a:lnSpc>
                <a:spcPct val="110000"/>
              </a:lnSpc>
              <a:spcBef>
                <a:spcPts val="0"/>
              </a:spcBef>
              <a:buNone/>
            </a:pPr>
            <a:endParaRPr lang="en-US" dirty="0"/>
          </a:p>
          <a:p>
            <a:pPr marL="290512" indent="-285750">
              <a:lnSpc>
                <a:spcPct val="110000"/>
              </a:lnSpc>
              <a:spcBef>
                <a:spcPts val="0"/>
              </a:spcBef>
            </a:pPr>
            <a:r>
              <a:rPr lang="en-US" dirty="0" smtClean="0"/>
              <a:t>Partition Tolerance</a:t>
            </a:r>
          </a:p>
          <a:p>
            <a:pPr marL="685800" lvl="2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/>
              <a:t>The system continues to operate despite an arbitrary number of messages being dropped (or delayed) by the network between nodes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994" y="390071"/>
            <a:ext cx="5060302" cy="381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840223"/>
      </p:ext>
    </p:extLst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Phase Commit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512" y="94421"/>
            <a:ext cx="4905692" cy="4663316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764381"/>
            <a:ext cx="3943350" cy="3750863"/>
          </a:xfrm>
          <a:solidFill>
            <a:schemeClr val="tx2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 smtClean="0"/>
              <a:t>“In</a:t>
            </a:r>
            <a:r>
              <a:rPr lang="en-US" sz="1200" dirty="0"/>
              <a:t> </a:t>
            </a:r>
            <a:r>
              <a:rPr lang="en-US" sz="1200" dirty="0">
                <a:hlinkClick r:id="rId3" tooltip="Transaction processing"/>
              </a:rPr>
              <a:t>transaction processing</a:t>
            </a:r>
            <a:r>
              <a:rPr lang="en-US" sz="1200" dirty="0"/>
              <a:t>, </a:t>
            </a:r>
            <a:r>
              <a:rPr lang="en-US" sz="1200" dirty="0">
                <a:hlinkClick r:id="rId4" tooltip="Database"/>
              </a:rPr>
              <a:t>databases</a:t>
            </a:r>
            <a:r>
              <a:rPr lang="en-US" sz="1200" dirty="0"/>
              <a:t>, and </a:t>
            </a:r>
            <a:r>
              <a:rPr lang="en-US" sz="1200" dirty="0">
                <a:hlinkClick r:id="rId5" tooltip="Computer networking"/>
              </a:rPr>
              <a:t>computer networking</a:t>
            </a:r>
            <a:r>
              <a:rPr lang="en-US" sz="1200" dirty="0"/>
              <a:t>, the </a:t>
            </a:r>
            <a:r>
              <a:rPr lang="en-US" sz="1200" b="1" dirty="0"/>
              <a:t>two-phase commit protocol</a:t>
            </a:r>
            <a:r>
              <a:rPr lang="en-US" sz="1200" dirty="0"/>
              <a:t> (</a:t>
            </a:r>
            <a:r>
              <a:rPr lang="en-US" sz="1200" b="1" dirty="0"/>
              <a:t>2PC</a:t>
            </a:r>
            <a:r>
              <a:rPr lang="en-US" sz="1200" dirty="0"/>
              <a:t>) is a type of </a:t>
            </a:r>
            <a:r>
              <a:rPr lang="en-US" sz="1200" dirty="0">
                <a:hlinkClick r:id="rId6" tooltip="Atomic commit"/>
              </a:rPr>
              <a:t>atomic commitment protocol</a:t>
            </a:r>
            <a:r>
              <a:rPr lang="en-US" sz="1200" dirty="0"/>
              <a:t> (ACP). It is a </a:t>
            </a:r>
            <a:r>
              <a:rPr lang="en-US" sz="1200" dirty="0">
                <a:hlinkClick r:id="rId7" tooltip="Distributed algorithm"/>
              </a:rPr>
              <a:t>distributed algorithm</a:t>
            </a:r>
            <a:r>
              <a:rPr lang="en-US" sz="1200" dirty="0"/>
              <a:t> that coordinates all the processes that participate in a </a:t>
            </a:r>
            <a:r>
              <a:rPr lang="en-US" sz="1200" dirty="0">
                <a:hlinkClick r:id="rId8" tooltip="Distributed transaction"/>
              </a:rPr>
              <a:t>distributed atomic transaction</a:t>
            </a:r>
            <a:r>
              <a:rPr lang="en-US" sz="1200" dirty="0"/>
              <a:t> on whether to </a:t>
            </a:r>
            <a:r>
              <a:rPr lang="en-US" sz="1200" i="1" dirty="0">
                <a:hlinkClick r:id="rId9" tooltip="Commit (data management)"/>
              </a:rPr>
              <a:t>commit</a:t>
            </a:r>
            <a:r>
              <a:rPr lang="en-US" sz="1200" dirty="0"/>
              <a:t> or </a:t>
            </a:r>
            <a:r>
              <a:rPr lang="en-US" sz="1200" i="1" dirty="0"/>
              <a:t>abort</a:t>
            </a:r>
            <a:r>
              <a:rPr lang="en-US" sz="1200" dirty="0"/>
              <a:t> (</a:t>
            </a:r>
            <a:r>
              <a:rPr lang="en-US" sz="1200" i="1" dirty="0"/>
              <a:t>roll back</a:t>
            </a:r>
            <a:r>
              <a:rPr lang="en-US" sz="1200" dirty="0"/>
              <a:t>) the transaction (it is a specialized type of </a:t>
            </a:r>
            <a:r>
              <a:rPr lang="en-US" sz="1200" dirty="0">
                <a:hlinkClick r:id="rId10" tooltip="Consensus (computer science)"/>
              </a:rPr>
              <a:t>consensus</a:t>
            </a:r>
            <a:r>
              <a:rPr lang="en-US" sz="1200" dirty="0"/>
              <a:t> protocol). The protocol achieves its goal even in many cases of temporary system failure (involving either process, network node, communication, etc. failures), and is thus widely </a:t>
            </a:r>
            <a:r>
              <a:rPr lang="en-US" sz="1200" dirty="0" smtClean="0"/>
              <a:t>used”</a:t>
            </a:r>
            <a:br>
              <a:rPr lang="en-US" sz="1200" dirty="0" smtClean="0"/>
            </a:br>
            <a:r>
              <a:rPr lang="en-US" sz="1200" dirty="0" smtClean="0"/>
              <a:t>(</a:t>
            </a:r>
            <a:r>
              <a:rPr lang="en-US" sz="1200" dirty="0" smtClean="0">
                <a:hlinkClick r:id="rId11"/>
              </a:rPr>
              <a:t>www.wikipedia.org)</a:t>
            </a:r>
            <a:endParaRPr lang="en-US" sz="1200" dirty="0" smtClean="0"/>
          </a:p>
          <a:p>
            <a:pPr marL="0" indent="0">
              <a:buNone/>
            </a:pPr>
            <a:r>
              <a:rPr lang="en-US" sz="1200" dirty="0" smtClean="0"/>
              <a:t>Note: This sequence diagram omits some steps.</a:t>
            </a:r>
          </a:p>
          <a:p>
            <a:pPr marL="0" indent="0">
              <a:buNone/>
            </a:pPr>
            <a:r>
              <a:rPr lang="en-US" sz="1200" dirty="0" smtClean="0"/>
              <a:t>Uses:</a:t>
            </a:r>
          </a:p>
          <a:p>
            <a:pPr lvl="1"/>
            <a:r>
              <a:rPr lang="en-US" sz="1000" dirty="0" smtClean="0"/>
              <a:t>ACID, especially consistency, for data in different databases/services.</a:t>
            </a:r>
          </a:p>
          <a:p>
            <a:pPr lvl="1"/>
            <a:r>
              <a:rPr lang="en-US" sz="1000" dirty="0" smtClean="0"/>
              <a:t>Modified approach is required to strictly achieve consistency and availability for replicated data,</a:t>
            </a:r>
          </a:p>
        </p:txBody>
      </p:sp>
    </p:spTree>
    <p:extLst>
      <p:ext uri="{BB962C8B-B14F-4D97-AF65-F5344CB8AC3E}">
        <p14:creationId xmlns:p14="http://schemas.microsoft.com/office/powerpoint/2010/main" val="566231917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Availability and Replication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364332" y="694417"/>
            <a:ext cx="4686300" cy="3820827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There are two basic patterns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Active/Passive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All requests go to </a:t>
            </a:r>
            <a:r>
              <a:rPr lang="en-US" i="1" dirty="0" smtClean="0"/>
              <a:t>master </a:t>
            </a:r>
            <a:r>
              <a:rPr lang="en-US" dirty="0" smtClean="0"/>
              <a:t>during normal processing.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Updates are </a:t>
            </a:r>
            <a:r>
              <a:rPr lang="en-US" dirty="0" err="1" smtClean="0"/>
              <a:t>transactionally</a:t>
            </a:r>
            <a:r>
              <a:rPr lang="en-US" dirty="0" smtClean="0"/>
              <a:t> queued for processing at passive backup.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Failure of </a:t>
            </a:r>
            <a:r>
              <a:rPr lang="en-US" i="1" dirty="0" smtClean="0"/>
              <a:t>master</a:t>
            </a:r>
          </a:p>
          <a:p>
            <a:pPr lvl="3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Routes subsequent requests to </a:t>
            </a:r>
            <a:r>
              <a:rPr lang="en-US" i="1" dirty="0" smtClean="0"/>
              <a:t>backup.</a:t>
            </a:r>
          </a:p>
          <a:p>
            <a:pPr lvl="3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Backup must process and commit updates before </a:t>
            </a:r>
            <a:br>
              <a:rPr lang="en-US" dirty="0" smtClean="0"/>
            </a:br>
            <a:r>
              <a:rPr lang="en-US" dirty="0" smtClean="0"/>
              <a:t>accepting requests.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Active/Active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Both environments process requests.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Some form of distributed transaction commit required to synchronize updates on both copies.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Multi-system communication to guarantee consistency is the foundation for tradeoffs in CAP.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The system can be CAP if and only </a:t>
            </a:r>
            <a:r>
              <a:rPr lang="en-US" dirty="0" err="1" smtClean="0"/>
              <a:t>iff</a:t>
            </a:r>
            <a:endParaRPr lang="en-US" dirty="0" smtClean="0"/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There are never any partitions or system failures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Which is unrealistic in cloud/Internet systems.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411" y="85725"/>
            <a:ext cx="3448050" cy="22152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411" y="2300953"/>
            <a:ext cx="3448050" cy="222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2377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Consistency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smtClean="0"/>
              <a:t>STRONG </a:t>
            </a:r>
            <a:r>
              <a:rPr lang="en-US" b="1" dirty="0"/>
              <a:t>CONSISTENCY: </a:t>
            </a:r>
            <a:r>
              <a:rPr lang="en-US" dirty="0"/>
              <a:t>Strong consistency is a consistency model where all subsequent accesses to a distributed system will always return the updated value after the </a:t>
            </a:r>
            <a:r>
              <a:rPr lang="en-US" dirty="0" smtClean="0"/>
              <a:t>update.</a:t>
            </a:r>
          </a:p>
          <a:p>
            <a:r>
              <a:rPr lang="en-US" b="1" dirty="0" smtClean="0"/>
              <a:t>WEAK </a:t>
            </a:r>
            <a:r>
              <a:rPr lang="en-US" b="1" dirty="0"/>
              <a:t>CONSISTENCY:</a:t>
            </a:r>
            <a:r>
              <a:rPr lang="en-US" dirty="0"/>
              <a:t> It is a consistency model used in distributed computing where subsequent accesses might not always be returning the updated value. There might be inconsistent </a:t>
            </a:r>
            <a:r>
              <a:rPr lang="en-US" dirty="0" smtClean="0"/>
              <a:t>responses.</a:t>
            </a:r>
          </a:p>
          <a:p>
            <a:r>
              <a:rPr lang="en-US" b="1" dirty="0" smtClean="0"/>
              <a:t>EVENTUAL </a:t>
            </a:r>
            <a:r>
              <a:rPr lang="en-US" b="1" dirty="0"/>
              <a:t>CONSISTENCY: </a:t>
            </a:r>
            <a:r>
              <a:rPr lang="en-US" dirty="0"/>
              <a:t>Eventual consistency is a special type of weak consistency method which informally guarantees that, if no new updates are made to a given data item, eventually all accesses to that item will return the last updated value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555553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850" y="520306"/>
            <a:ext cx="3810000" cy="2413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Eventual Consistence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735986" y="3536219"/>
            <a:ext cx="671639" cy="574535"/>
          </a:xfrm>
          <a:prstGeom prst="rect">
            <a:avLst/>
          </a:prstGeom>
          <a:solidFill>
            <a:srgbClr val="0070C0"/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7865458" y="2840304"/>
            <a:ext cx="234669" cy="663547"/>
          </a:xfrm>
          <a:prstGeom prst="straightConnector1">
            <a:avLst/>
          </a:prstGeom>
          <a:ln w="190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614605" y="296567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200" b="1" smtClean="0">
                <a:latin typeface="+mn-lt"/>
              </a:rPr>
              <a:t>get</a:t>
            </a:r>
            <a:endParaRPr lang="en-US" sz="1200" b="1" dirty="0" err="1" smtClean="0">
              <a:latin typeface="+mn-l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8229598" y="2882816"/>
            <a:ext cx="234669" cy="663547"/>
          </a:xfrm>
          <a:prstGeom prst="straightConnector1">
            <a:avLst/>
          </a:prstGeom>
          <a:ln w="1905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22658" y="3159996"/>
            <a:ext cx="4572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200" b="1" smtClean="0">
                <a:latin typeface="+mn-lt"/>
              </a:rPr>
              <a:t>put</a:t>
            </a:r>
            <a:endParaRPr lang="en-US" sz="1200" b="1" dirty="0" smtClean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7957" y="817296"/>
            <a:ext cx="6408893" cy="3697947"/>
          </a:xfrm>
        </p:spPr>
        <p:txBody>
          <a:bodyPr/>
          <a:lstStyle/>
          <a:p>
            <a:r>
              <a:rPr lang="en-US" dirty="0" smtClean="0"/>
              <a:t>Availability and scalability via</a:t>
            </a:r>
          </a:p>
          <a:p>
            <a:pPr lvl="1"/>
            <a:r>
              <a:rPr lang="en-US" dirty="0" smtClean="0"/>
              <a:t>Multiple, replicated data stores.</a:t>
            </a:r>
          </a:p>
          <a:p>
            <a:pPr lvl="1"/>
            <a:r>
              <a:rPr lang="en-US" dirty="0" smtClean="0"/>
              <a:t>Read goes to “any” replica.</a:t>
            </a:r>
          </a:p>
          <a:p>
            <a:pPr lvl="1"/>
            <a:r>
              <a:rPr lang="en-US" dirty="0" smtClean="0"/>
              <a:t>PUT/POST/DELETE</a:t>
            </a:r>
          </a:p>
          <a:p>
            <a:pPr lvl="2"/>
            <a:r>
              <a:rPr lang="en-US" dirty="0" smtClean="0"/>
              <a:t>Goes to any replica</a:t>
            </a:r>
          </a:p>
          <a:p>
            <a:pPr lvl="2"/>
            <a:r>
              <a:rPr lang="en-US" dirty="0" smtClean="0"/>
              <a:t>Change propagate asynchronously</a:t>
            </a:r>
          </a:p>
          <a:p>
            <a:r>
              <a:rPr lang="en-US" dirty="0" smtClean="0"/>
              <a:t>GET may not see the latest value if the update has</a:t>
            </a:r>
            <a:br>
              <a:rPr lang="en-US" dirty="0" smtClean="0"/>
            </a:br>
            <a:r>
              <a:rPr lang="en-US" dirty="0" smtClean="0"/>
              <a:t>not propagated to the replica.</a:t>
            </a:r>
          </a:p>
          <a:p>
            <a:r>
              <a:rPr lang="en-US" dirty="0" smtClean="0"/>
              <a:t>There are several algorithms for conflict resolution</a:t>
            </a:r>
          </a:p>
          <a:p>
            <a:pPr lvl="1"/>
            <a:r>
              <a:rPr lang="en-US" dirty="0" smtClean="0"/>
              <a:t>Detect and handle in application.</a:t>
            </a:r>
          </a:p>
          <a:p>
            <a:pPr lvl="1"/>
            <a:r>
              <a:rPr lang="en-US" dirty="0" smtClean="0"/>
              <a:t>Clock/change vectors/version numbers</a:t>
            </a:r>
          </a:p>
          <a:p>
            <a:pPr lvl="1"/>
            <a:r>
              <a:rPr lang="mr-IN" dirty="0" smtClean="0"/>
              <a:t>…</a:t>
            </a:r>
            <a:r>
              <a:rPr lang="en-US" dirty="0" smtClean="0"/>
              <a:t> 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948"/>
      </p:ext>
    </p:extLst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Dell_16x9_Template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0C0"/>
        </a:solidFill>
        <a:ln w="38100">
          <a:solidFill>
            <a:schemeClr val="bg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342900" indent="-342900">
          <a:buFont typeface="Arial" charset="0"/>
          <a:buChar char="•"/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3810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ll_16x9_Template_5.10.11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Dell Template 4x3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5F92924C88E046AB95A79D8E2F2E86" ma:contentTypeVersion="0" ma:contentTypeDescription="Create a new document." ma:contentTypeScope="" ma:versionID="e185d5377ed30089129ee02e45c99cd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B4DE5F6-73C3-4001-9CFC-3C0C9B29D778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5EC61F6-286A-4E34-A88C-05A55AA671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591F0EB-E811-4D11-8FFB-E2FF892CF81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Dell_16x9_Template</Template>
  <TotalTime>149557</TotalTime>
  <Words>634</Words>
  <Application>Microsoft Macintosh PowerPoint</Application>
  <PresentationFormat>On-screen Show (16:9)</PresentationFormat>
  <Paragraphs>215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Arial Black</vt:lpstr>
      <vt:lpstr>Century Schoolbook</vt:lpstr>
      <vt:lpstr>Museo For Dell</vt:lpstr>
      <vt:lpstr>Museo For Dell 300</vt:lpstr>
      <vt:lpstr>Museo Sans For Dell</vt:lpstr>
      <vt:lpstr>Museo Sans For Dell</vt:lpstr>
      <vt:lpstr>Oxygen</vt:lpstr>
      <vt:lpstr>Trebuchet MS</vt:lpstr>
      <vt:lpstr>Wingdings</vt:lpstr>
      <vt:lpstr>Arial</vt:lpstr>
      <vt:lpstr>Dell_16x9_Template</vt:lpstr>
      <vt:lpstr>Dell_16x9_Template_5.10.11</vt:lpstr>
      <vt:lpstr>Dell Template 4x3</vt:lpstr>
      <vt:lpstr>PowerPoint Presentation</vt:lpstr>
      <vt:lpstr>Comments Questions</vt:lpstr>
      <vt:lpstr>Databases  Consistency CAP Theorem  Database Models</vt:lpstr>
      <vt:lpstr>ACID Databases (https://www.linkedin.com/pulse/what-acid-properties-database-aseem-jain/)</vt:lpstr>
      <vt:lpstr>CAP Theorem</vt:lpstr>
      <vt:lpstr>Two Phase Commit</vt:lpstr>
      <vt:lpstr>Availability and Replication</vt:lpstr>
      <vt:lpstr>Consistency Models</vt:lpstr>
      <vt:lpstr>Eventual Consistence</vt:lpstr>
      <vt:lpstr>Core Data Models (http://blog.nahurst.com/visual-guide-to-nosql-systems)</vt:lpstr>
      <vt:lpstr>Core Data Models (http://blog.nahurst.com/visual-guide-to-nosql-systems)</vt:lpstr>
      <vt:lpstr>Database Models</vt:lpstr>
      <vt:lpstr>Database Models</vt:lpstr>
      <vt:lpstr>Some Queries</vt:lpstr>
      <vt:lpstr>Columnar (Relational) Database (https://www.dbbest.com/blog/column-oriented-database-technologies/)</vt:lpstr>
      <vt:lpstr>Graph Database</vt:lpstr>
      <vt:lpstr>Neo4J Graph Query</vt:lpstr>
      <vt:lpstr>Thanks, but Why?</vt:lpstr>
      <vt:lpstr>Microservice XYZ Scaling</vt:lpstr>
      <vt:lpstr>Scaling Microservices</vt:lpstr>
      <vt:lpstr>Microservice Scaling</vt:lpstr>
      <vt:lpstr>Microservice Scaling</vt:lpstr>
      <vt:lpstr>Redis (Memcache), ETag, Idempotency</vt:lpstr>
      <vt:lpstr>Similar to express-redis-cache (https://www.npmjs.com/package/express-redis-cache)</vt:lpstr>
      <vt:lpstr>12 Factor Applications</vt:lpstr>
      <vt:lpstr>The 12 Factors</vt:lpstr>
      <vt:lpstr>PowerPoint Presentation</vt:lpstr>
    </vt:vector>
  </TitlesOfParts>
  <Company>Dell Inc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Dell presentation template Wide screen 16:9 layout</dc:title>
  <dc:creator>Ahluwalia, M</dc:creator>
  <cp:keywords>Internal Use</cp:keywords>
  <cp:lastModifiedBy>Donald Ferguson</cp:lastModifiedBy>
  <cp:revision>1963</cp:revision>
  <cp:lastPrinted>2017-11-20T20:10:59Z</cp:lastPrinted>
  <dcterms:created xsi:type="dcterms:W3CDTF">2013-01-02T09:04:46Z</dcterms:created>
  <dcterms:modified xsi:type="dcterms:W3CDTF">2017-11-20T20:50:55Z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0x010100AD5F92924C88E046AB95A79D8E2F2E86</vt:lpwstr>
  </property>
  <property fmtid="{D5CDD505-2E9C-101B-9397-08002B2CF9AE}" pid="3" name="TitusGUID">
    <vt:lpwstr>09852b9d-54a1-4f0b-bd54-a44d811fa745</vt:lpwstr>
  </property>
  <property fmtid="{D5CDD505-2E9C-101B-9397-08002B2CF9AE}" pid="4" name="DellClassification">
    <vt:lpwstr>Internal Use</vt:lpwstr>
  </property>
  <property fmtid="{D5CDD505-2E9C-101B-9397-08002B2CF9AE}" pid="5" name="DellSubLabels">
    <vt:lpwstr/>
  </property>
  <property fmtid="{D5CDD505-2E9C-101B-9397-08002B2CF9AE}" pid="6" name="DellVisual Markings (PPT)">
    <vt:lpwstr>Classification Footer</vt:lpwstr>
  </property>
  <property fmtid="{D5CDD505-2E9C-101B-9397-08002B2CF9AE}" pid="7" name="titusconfig">
    <vt:lpwstr>1.1AMER</vt:lpwstr>
  </property>
</Properties>
</file>